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69" r:id="rId12"/>
    <p:sldId id="273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34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95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84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99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10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4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1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0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80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4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03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09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76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29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B7727C-6C1C-4DAC-9399-BCC66F42ED24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03D8-5E95-446B-BD46-4B363372C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94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azk.gov.ua/category/konflikt-interesiv/" TargetMode="External"/><Relationship Id="rId2" Type="http://schemas.openxmlformats.org/officeDocument/2006/relationships/hyperlink" Target="https://zakon.rada.gov.ua/laws/show/1700-18#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2341-14#Text" TargetMode="External"/><Relationship Id="rId5" Type="http://schemas.openxmlformats.org/officeDocument/2006/relationships/hyperlink" Target="https://zakon.rada.gov.ua/laws/show/80731-10#Text" TargetMode="External"/><Relationship Id="rId4" Type="http://schemas.openxmlformats.org/officeDocument/2006/relationships/hyperlink" Target="https://mtuservice.gov.ua/report-corrup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utt.ly/ywyBOyu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1339" y="2303357"/>
            <a:ext cx="8825658" cy="1867128"/>
          </a:xfrm>
        </p:spPr>
        <p:txBody>
          <a:bodyPr/>
          <a:lstStyle/>
          <a:p>
            <a:r>
              <a:rPr lang="uk-UA" sz="4000" b="1" dirty="0"/>
              <a:t>КОНФЛІКТ ІНТЕРЕСІВ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НА </a:t>
            </a:r>
            <a:r>
              <a:rPr lang="uk-UA" sz="4000" b="1" dirty="0"/>
              <a:t>ПІДПРИЄМСТВІ: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1800" dirty="0" smtClean="0">
                <a:solidFill>
                  <a:srgbClr val="FFC000"/>
                </a:solidFill>
              </a:rPr>
              <a:t>ШЛЯХИ </a:t>
            </a:r>
            <a:r>
              <a:rPr lang="uk-UA" sz="1800" dirty="0">
                <a:solidFill>
                  <a:srgbClr val="FFC000"/>
                </a:solidFill>
              </a:rPr>
              <a:t>ЗАПОБІГАННЯ, ВИЯВЛЕННЯ ТА ВРЕГУЛЮВАННЯ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29254" y="425187"/>
            <a:ext cx="2054237" cy="861420"/>
          </a:xfrm>
        </p:spPr>
        <p:txBody>
          <a:bodyPr>
            <a:normAutofit/>
          </a:bodyPr>
          <a:lstStyle/>
          <a:p>
            <a:r>
              <a:rPr lang="uk-UA" dirty="0" smtClean="0"/>
              <a:t>16.12.2024-</a:t>
            </a:r>
          </a:p>
          <a:p>
            <a:r>
              <a:rPr lang="uk-UA" dirty="0" smtClean="0"/>
              <a:t>20.12.2024 </a:t>
            </a:r>
          </a:p>
          <a:p>
            <a:endParaRPr lang="uk-UA" dirty="0"/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1694218" y="621551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керівників СТРУКТУРНИХ ПІДРОЗДІЛІВ 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ДП «Укрсервіс Мінтрансу»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54" y="1286607"/>
            <a:ext cx="4178545" cy="5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Обмеження </a:t>
            </a:r>
            <a:r>
              <a:rPr lang="uk-UA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спільної роботи близьких осіб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74714" y="1384702"/>
            <a:ext cx="10265142" cy="5218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Особи, зазначені в п. 1. ч. 1 ст. 3 Закону, </a:t>
            </a:r>
            <a:r>
              <a:rPr lang="uk-UA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можуть:</a:t>
            </a:r>
          </a:p>
          <a:p>
            <a:pPr lvl="0" algn="just"/>
            <a:r>
              <a:rPr lang="uk-UA" dirty="0"/>
              <a:t>мати у прямому підпорядкування близьких їм осіб;</a:t>
            </a:r>
          </a:p>
          <a:p>
            <a:pPr lvl="0" algn="just"/>
            <a:r>
              <a:rPr lang="uk-UA" dirty="0"/>
              <a:t>бути прямо підпорядкованими у зв’язку з виконанням повноважень близьким їм особам (ч. 1 ст. 27 Закону).</a:t>
            </a:r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Пряме </a:t>
            </a:r>
            <a:r>
              <a:rPr lang="uk-UA" b="1" dirty="0">
                <a:solidFill>
                  <a:srgbClr val="FFFF00"/>
                </a:solidFill>
              </a:rPr>
              <a:t>підпорядкування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– це відносини прямої організаційної або правової залежності підлеглої особи від її керівника, в тому числі через вирішення (участь у вирішенні) питань прийняття на роботу, звільнення з роботи, застосування заохочень, дисциплінарних стягнень, надання вказівок, доручень тощо, контролю за їх виконанням (ст. 1 Закону).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  <p:sp>
        <p:nvSpPr>
          <p:cNvPr id="5" name="Штрихова стрілка вправо 4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6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Порядок і строки дій у разі виникнення обставин прямого підпорядкування між близькими особами: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28701" y="1619448"/>
            <a:ext cx="5820508" cy="335699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dirty="0" smtClean="0"/>
              <a:t>у </a:t>
            </a:r>
            <a:r>
              <a:rPr lang="uk-UA" dirty="0"/>
              <a:t>15-денний строк близькі особи вживають заходів щодо усунення таких обставин;</a:t>
            </a:r>
          </a:p>
          <a:p>
            <a:pPr lvl="0" algn="just"/>
            <a:r>
              <a:rPr lang="uk-UA" dirty="0"/>
              <a:t>якщо в зазначений строк ці обставини добровільно не усунуто, відповідні особи або близькі їм особи в місячний строк з моменту виникнення обставин підлягають переведенню в установленому порядку на іншу посаду, що виключає пряме підпорядкування;</a:t>
            </a:r>
          </a:p>
          <a:p>
            <a:pPr lvl="0" algn="just"/>
            <a:r>
              <a:rPr lang="uk-UA" dirty="0"/>
              <a:t>у разі неможливості такого переведення особа, яка перебуває у підпорядкуванні, підлягає звільненню із займаної посади.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Штрихова стрілка вправо 6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C:\Users\cherevko\AppData\Local\Microsoft\Windows\INetCache\Content.MSO\5DD6E8A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5" y="1619449"/>
            <a:ext cx="4648200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1178168" y="649476"/>
            <a:ext cx="8379069" cy="536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uk-UA" dirty="0"/>
              <a:t>! На посадових осіб юридичних осіб публічного права, які не зазначені в п. 1 ч. 1 ст. 3 Закону, зокрема на керівників та інших посадових осіб державних та комунальних підприємств, установ, організацій, </a:t>
            </a:r>
            <a:r>
              <a:rPr lang="uk-UA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поширюються обмеження </a:t>
            </a:r>
            <a:r>
              <a:rPr lang="uk-UA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спільної роботи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близьких осіб</a:t>
            </a:r>
            <a:r>
              <a:rPr lang="uk-UA" dirty="0"/>
              <a:t>, визначені в ст. 27 Закону. </a:t>
            </a:r>
          </a:p>
          <a:p>
            <a:pPr algn="just"/>
            <a:r>
              <a:rPr lang="uk-UA" dirty="0" smtClean="0"/>
              <a:t>Але 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вказаних осіб поширюються вимоги щодо запобігання та врегулювання конфлікту інтересів</a:t>
            </a:r>
            <a:r>
              <a:rPr lang="uk-UA" dirty="0" smtClean="0"/>
              <a:t>, </a:t>
            </a:r>
            <a:r>
              <a:rPr lang="uk-UA" dirty="0"/>
              <a:t>передбачені </a:t>
            </a:r>
            <a:r>
              <a:rPr lang="uk-UA" dirty="0" smtClean="0"/>
              <a:t>у </a:t>
            </a:r>
            <a:r>
              <a:rPr lang="uk-UA" dirty="0"/>
              <a:t>ст. 28 Закону. </a:t>
            </a: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dirty="0"/>
              <a:t>Відносини прямого підпорядкування між близькими особами завжди зумовлюють наявність потенційного конфлікту інтересів у особи, якій підпорядковується його близька особа. У такому випадку слід вживати передбачених Законом заходів для врегулювання конфлікту інтересів.</a:t>
            </a:r>
          </a:p>
          <a:p>
            <a:endParaRPr lang="uk-UA" dirty="0"/>
          </a:p>
        </p:txBody>
      </p:sp>
      <p:sp>
        <p:nvSpPr>
          <p:cNvPr id="7" name="Штрихова стрілка вправо 6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lvl="0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 Відповідальність </a:t>
            </a:r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 порушення вимог щодо запобігання та врегулювання конфлікту інтересів та обмежень щодо запобігання </a:t>
            </a:r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корупції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Штрихова стрілка вправо 5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 </a:t>
            </a:r>
            <a:r>
              <a:rPr lang="uk-UA" dirty="0"/>
              <a:t>порушення вимог щодо запобігання та врегулювання конфлікту інтересів та обмежень щодо запобігання </a:t>
            </a:r>
            <a:r>
              <a:rPr lang="uk-UA" dirty="0" smtClean="0"/>
              <a:t>корупції передбачена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відповідальність: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д</a:t>
            </a:r>
            <a:r>
              <a:rPr lang="uk-UA" dirty="0" smtClean="0"/>
              <a:t>исциплінарна </a:t>
            </a:r>
            <a:r>
              <a:rPr lang="uk-UA" sz="1400" dirty="0" smtClean="0"/>
              <a:t>(за </a:t>
            </a:r>
            <a:r>
              <a:rPr lang="uk-UA" sz="1400" dirty="0"/>
              <a:t>неповідомлення особою безпосереднього керівника про наявність у неї потенційного конфлікту </a:t>
            </a:r>
            <a:r>
              <a:rPr lang="uk-UA" sz="1400" dirty="0" smtClean="0"/>
              <a:t>інтересів; за </a:t>
            </a:r>
            <a:r>
              <a:rPr lang="uk-UA" sz="1400" dirty="0"/>
              <a:t>невжиття керівником заходів щодо врегулювання конфлікту інтересів у підлеглого</a:t>
            </a:r>
            <a:r>
              <a:rPr lang="uk-UA" sz="1400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а</a:t>
            </a:r>
            <a:r>
              <a:rPr lang="uk-UA" dirty="0" smtClean="0"/>
              <a:t>дміністративна </a:t>
            </a:r>
            <a:r>
              <a:rPr lang="uk-UA" sz="1400" dirty="0" smtClean="0"/>
              <a:t>(ст</a:t>
            </a:r>
            <a:r>
              <a:rPr lang="uk-UA" sz="1400" dirty="0"/>
              <a:t>. </a:t>
            </a:r>
            <a:r>
              <a:rPr lang="uk-UA" sz="1400" dirty="0" smtClean="0"/>
              <a:t>172-7 КУпАП за </a:t>
            </a:r>
            <a:r>
              <a:rPr lang="ru-RU" sz="1400" dirty="0" err="1" smtClean="0"/>
              <a:t>неповідомлення</a:t>
            </a:r>
            <a:r>
              <a:rPr lang="ru-RU" sz="1400" dirty="0" smtClean="0"/>
              <a:t> </a:t>
            </a:r>
            <a:r>
              <a:rPr lang="ru-RU" sz="1400" dirty="0"/>
              <a:t>особою у </a:t>
            </a:r>
            <a:r>
              <a:rPr lang="ru-RU" sz="1400" dirty="0" err="1"/>
              <a:t>встановлених</a:t>
            </a:r>
            <a:r>
              <a:rPr lang="ru-RU" sz="1400" dirty="0"/>
              <a:t> законом </a:t>
            </a:r>
            <a:r>
              <a:rPr lang="ru-RU" sz="1400" dirty="0" err="1"/>
              <a:t>випадках</a:t>
            </a:r>
            <a:r>
              <a:rPr lang="ru-RU" sz="1400" dirty="0"/>
              <a:t> та порядку про </a:t>
            </a:r>
            <a:r>
              <a:rPr lang="ru-RU" sz="1400" dirty="0" err="1"/>
              <a:t>наявність</a:t>
            </a:r>
            <a:r>
              <a:rPr lang="ru-RU" sz="1400" dirty="0"/>
              <a:t> у </a:t>
            </a:r>
            <a:r>
              <a:rPr lang="ru-RU" sz="1400" dirty="0" err="1"/>
              <a:t>неї</a:t>
            </a:r>
            <a:r>
              <a:rPr lang="ru-RU" sz="1400" dirty="0"/>
              <a:t> реального </a:t>
            </a:r>
            <a:r>
              <a:rPr lang="ru-RU" sz="1400" dirty="0" err="1"/>
              <a:t>конфлікту</a:t>
            </a:r>
            <a:r>
              <a:rPr lang="ru-RU" sz="1400" dirty="0"/>
              <a:t> </a:t>
            </a:r>
            <a:r>
              <a:rPr lang="ru-RU" sz="1400" dirty="0" err="1" smtClean="0"/>
              <a:t>інтересів</a:t>
            </a:r>
            <a:r>
              <a:rPr lang="uk-UA" sz="1400" dirty="0" smtClean="0"/>
              <a:t>)</a:t>
            </a:r>
            <a:r>
              <a:rPr lang="uk-UA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к</a:t>
            </a:r>
            <a:r>
              <a:rPr lang="uk-UA" dirty="0" smtClean="0"/>
              <a:t>римінальна </a:t>
            </a:r>
            <a:r>
              <a:rPr lang="uk-UA" sz="1400" dirty="0" smtClean="0"/>
              <a:t>(за наявності ознак </a:t>
            </a:r>
            <a:r>
              <a:rPr lang="uk-UA" sz="1400" dirty="0"/>
              <a:t>конфлікту інтересів у складі кримінального правопорушення, передбаченого ч. 1 ст. 364 КК </a:t>
            </a:r>
            <a:r>
              <a:rPr lang="uk-UA" sz="1400" dirty="0" smtClean="0"/>
              <a:t>України: використання </a:t>
            </a:r>
            <a:r>
              <a:rPr lang="uk-UA" sz="1400" dirty="0"/>
              <a:t>влади та службового становища всупереч інтересам служби (в об’єктивній стороні складу</a:t>
            </a:r>
            <a:r>
              <a:rPr lang="uk-UA" sz="1400" dirty="0" smtClean="0"/>
              <a:t>); мета </a:t>
            </a:r>
            <a:r>
              <a:rPr lang="uk-UA" sz="1400" dirty="0"/>
              <a:t>одержання неправомірної вигоди (у суб’єктивній стороні </a:t>
            </a:r>
            <a:r>
              <a:rPr lang="uk-UA" sz="1400" dirty="0" smtClean="0"/>
              <a:t>складу)).</a:t>
            </a:r>
            <a:endParaRPr lang="uk-UA" sz="1400" dirty="0"/>
          </a:p>
          <a:p>
            <a:pPr marL="0" indent="0" algn="just">
              <a:buNone/>
            </a:pPr>
            <a:endParaRPr lang="uk-UA" sz="1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53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6898" y="2713696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Перейти до Тестування</a:t>
            </a: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690282" y="584503"/>
            <a:ext cx="6391835" cy="53792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Джерела:</a:t>
            </a:r>
          </a:p>
          <a:p>
            <a:pPr algn="just"/>
            <a:r>
              <a:rPr lang="uk-UA" dirty="0"/>
              <a:t>1.Закон України «Про запобігання корупції» від 14 жовтня 2014 року № 1700-VII. Режим доступу: </a:t>
            </a:r>
            <a:r>
              <a:rPr lang="uk-UA" u="sng" dirty="0">
                <a:hlinkClick r:id="rId2"/>
              </a:rPr>
              <a:t>https://zakon.rada.gov.ua/laws/show/1700-18#Text</a:t>
            </a:r>
            <a:r>
              <a:rPr lang="uk-UA" dirty="0"/>
              <a:t> </a:t>
            </a:r>
          </a:p>
          <a:p>
            <a:pPr algn="just"/>
            <a:r>
              <a:rPr lang="uk-UA" dirty="0"/>
              <a:t>2.База знань НАЗК. Режим доступу: </a:t>
            </a:r>
            <a:r>
              <a:rPr lang="uk-UA" u="sng" dirty="0">
                <a:hlinkClick r:id="rId3"/>
              </a:rPr>
              <a:t>https://wiki.nazk.gov.ua/category/konflikt-interesiv/</a:t>
            </a:r>
            <a:endParaRPr lang="uk-UA" dirty="0"/>
          </a:p>
          <a:p>
            <a:pPr algn="just"/>
            <a:r>
              <a:rPr lang="uk-UA" dirty="0" smtClean="0"/>
              <a:t>3. </a:t>
            </a:r>
            <a:r>
              <a:rPr lang="uk-UA" dirty="0"/>
              <a:t>Антикорупційна програма (програма доброчесності) ДП «Укрсервіс Мінтрансу», що затверджена наказом від 03.05.2024 № 87. Режим доступу: </a:t>
            </a:r>
            <a:r>
              <a:rPr lang="uk-UA" u="sng" dirty="0">
                <a:hlinkClick r:id="rId4"/>
              </a:rPr>
              <a:t>https://</a:t>
            </a:r>
            <a:r>
              <a:rPr lang="uk-UA" u="sng" dirty="0" smtClean="0">
                <a:hlinkClick r:id="rId4"/>
              </a:rPr>
              <a:t>mtuservice.gov.ua/report-corruption</a:t>
            </a:r>
            <a:endParaRPr lang="uk-UA" u="sng" dirty="0" smtClean="0"/>
          </a:p>
          <a:p>
            <a:pPr algn="just"/>
            <a:r>
              <a:rPr lang="uk-UA" dirty="0" smtClean="0"/>
              <a:t>4.</a:t>
            </a:r>
            <a:r>
              <a:rPr lang="uk-UA" dirty="0"/>
              <a:t> КУПАП. Режим доступу: </a:t>
            </a:r>
            <a:r>
              <a:rPr lang="uk-UA" u="sng" dirty="0">
                <a:hlinkClick r:id="rId5"/>
              </a:rPr>
              <a:t>https://</a:t>
            </a:r>
            <a:r>
              <a:rPr lang="uk-UA" u="sng" dirty="0" smtClean="0">
                <a:hlinkClick r:id="rId5"/>
              </a:rPr>
              <a:t>zakon.rada.gov.ua/laws/show/80731-10#Text</a:t>
            </a:r>
            <a:endParaRPr lang="uk-UA" u="sng" dirty="0" smtClean="0"/>
          </a:p>
          <a:p>
            <a:pPr algn="just"/>
            <a:r>
              <a:rPr lang="uk-UA" dirty="0" smtClean="0"/>
              <a:t>5.</a:t>
            </a:r>
            <a:r>
              <a:rPr lang="uk-UA" dirty="0"/>
              <a:t> Кримінальний кодекс України. Режим доступу: </a:t>
            </a:r>
            <a:r>
              <a:rPr lang="uk-UA" u="sng" dirty="0">
                <a:hlinkClick r:id="rId6"/>
              </a:rPr>
              <a:t>https://zakon.rada.gov.ua/laws/show/2341-14#Text</a:t>
            </a: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_______</a:t>
            </a:r>
          </a:p>
          <a:p>
            <a:pPr marL="0" indent="0" algn="ctr">
              <a:buNone/>
            </a:pPr>
            <a:r>
              <a:rPr lang="uk-UA" dirty="0" smtClean="0"/>
              <a:t>Уповноважена особа з питань запобігання та виявлення корупції ДП «Укрсервіс Мінтрансу»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Марина ЧЕРЕВКО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Штрихова стрілка вправо 2"/>
          <p:cNvSpPr/>
          <p:nvPr/>
        </p:nvSpPr>
        <p:spPr>
          <a:xfrm>
            <a:off x="8148919" y="3406588"/>
            <a:ext cx="2537012" cy="1685365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35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909" y="1146254"/>
            <a:ext cx="4036463" cy="3572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«Модуль 2»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9909" y="2224457"/>
            <a:ext cx="9398976" cy="242667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uk-UA" dirty="0" smtClean="0"/>
              <a:t>1. Обов’язки </a:t>
            </a:r>
            <a:r>
              <a:rPr lang="uk-UA" dirty="0"/>
              <a:t>у  зв’язку з наявністю конфлікту інтересів.</a:t>
            </a:r>
          </a:p>
          <a:p>
            <a:pPr marL="0" lvl="0" indent="0">
              <a:buNone/>
            </a:pPr>
            <a:r>
              <a:rPr lang="uk-UA" dirty="0" smtClean="0"/>
              <a:t>2. Дії </a:t>
            </a:r>
            <a:r>
              <a:rPr lang="uk-UA" dirty="0"/>
              <a:t>особи у разі існування сумнівів щодо наявності конфлікту інтересів.</a:t>
            </a:r>
          </a:p>
          <a:p>
            <a:pPr marL="0" lvl="0" indent="0">
              <a:buNone/>
            </a:pPr>
            <a:r>
              <a:rPr lang="uk-UA" dirty="0" smtClean="0"/>
              <a:t>3. Заходи </a:t>
            </a:r>
            <a:r>
              <a:rPr lang="uk-UA" dirty="0"/>
              <a:t>врегулювання конфлікту інтересів.</a:t>
            </a:r>
          </a:p>
          <a:p>
            <a:pPr marL="0" lvl="0" indent="0">
              <a:buNone/>
            </a:pPr>
            <a:r>
              <a:rPr lang="uk-UA" dirty="0" smtClean="0"/>
              <a:t>4. Обмеження </a:t>
            </a:r>
            <a:r>
              <a:rPr lang="uk-UA" dirty="0"/>
              <a:t>спільної роботи близьких осіб.</a:t>
            </a:r>
          </a:p>
          <a:p>
            <a:pPr marL="0" lvl="0" indent="0">
              <a:buNone/>
            </a:pPr>
            <a:r>
              <a:rPr lang="uk-UA" dirty="0" smtClean="0"/>
              <a:t>5. Відповідальність </a:t>
            </a:r>
            <a:r>
              <a:rPr lang="uk-UA" dirty="0"/>
              <a:t>за порушення вимог щодо запобігання та врегулювання конфлікту інтересів та обмежень щодо запобігання корупції.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74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7" y="363740"/>
            <a:ext cx="9699502" cy="357230"/>
          </a:xfrm>
        </p:spPr>
        <p:txBody>
          <a:bodyPr>
            <a:noAutofit/>
          </a:bodyPr>
          <a:lstStyle/>
          <a:p>
            <a:pPr lvl="0" algn="just"/>
            <a:r>
              <a:rPr lang="uk-UA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24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Обов’язки</a:t>
            </a:r>
            <a:r>
              <a:rPr lang="ru-RU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  </a:t>
            </a:r>
            <a:r>
              <a:rPr lang="ru-RU" sz="2400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зв’язку</a:t>
            </a:r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400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наявністю</a:t>
            </a:r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конфлікту</a:t>
            </a:r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інтересів</a:t>
            </a:r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uk-UA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0146" y="1089257"/>
            <a:ext cx="8510954" cy="510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Особи, зазначені у  </a:t>
            </a:r>
            <a:r>
              <a:rPr lang="uk-UA" dirty="0" err="1"/>
              <a:t>п.п</a:t>
            </a:r>
            <a:r>
              <a:rPr lang="uk-UA" dirty="0"/>
              <a:t>. 1, 2 ч. 1 ст. 3 Закону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u="sng" dirty="0"/>
              <a:t>посадові особи юридичних осіб публічного права</a:t>
            </a:r>
            <a:r>
              <a:rPr lang="uk-UA" dirty="0"/>
              <a:t>), для запобігання та врегулювання конфлікту інтересів зобов’язані вживати 4 основні дії (ч.1 ст.28 Закону):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Вживати заходів щодо недопущення виникнення реального та потенційного конфлікту інтересів;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Повідомляти про наявність реального чи потенційного конфлікту інтересів.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Не вчиняти дій та не приймати рішень в умовах реального конфлікту інтересів.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Вживати заходів щодо врегулювання реального чи потенційного конфлікту інтересів.</a:t>
            </a:r>
          </a:p>
          <a:p>
            <a:pPr marL="0" lv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78" y="2070847"/>
            <a:ext cx="2440734" cy="2473921"/>
          </a:xfrm>
          <a:prstGeom prst="rect">
            <a:avLst/>
          </a:prstGeom>
        </p:spPr>
      </p:pic>
      <p:sp>
        <p:nvSpPr>
          <p:cNvPr id="5" name="Штрихова стрілка вправо 4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0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208" y="310986"/>
            <a:ext cx="8150470" cy="357230"/>
          </a:xfrm>
        </p:spPr>
        <p:txBody>
          <a:bodyPr>
            <a:noAutofit/>
          </a:bodyPr>
          <a:lstStyle/>
          <a:p>
            <a:pPr lvl="0" algn="just"/>
            <a:r>
              <a:rPr lang="uk-UA" b="1" dirty="0"/>
              <a:t>Приклад. </a:t>
            </a:r>
            <a:endParaRPr lang="uk-UA" sz="24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526324" y="1503485"/>
            <a:ext cx="6019799" cy="4615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uk-UA" dirty="0"/>
              <a:t>Так, </a:t>
            </a:r>
            <a:r>
              <a:rPr lang="uk-UA" dirty="0">
                <a:solidFill>
                  <a:srgbClr val="FFC000"/>
                </a:solidFill>
              </a:rPr>
              <a:t>керівник особи</a:t>
            </a:r>
            <a:r>
              <a:rPr lang="uk-UA" dirty="0"/>
              <a:t>, у якої може виникнути конфлікт інтересів, має уникати прийняття рішень або вчинення дій, що можуть створити </a:t>
            </a:r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передумови</a:t>
            </a:r>
            <a:r>
              <a:rPr lang="uk-UA" dirty="0"/>
              <a:t> виникнення конфлікту інтересів у підлеглого.</a:t>
            </a:r>
          </a:p>
          <a:p>
            <a:pPr algn="just"/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Наприклад</a:t>
            </a:r>
            <a:r>
              <a:rPr lang="uk-UA" dirty="0"/>
              <a:t>, директор підприємства прийняв на роботу доньку свого заступника, яка перебуватиме в підпорядкуванні заступника. </a:t>
            </a:r>
            <a:endParaRPr lang="uk-UA" dirty="0" smtClean="0"/>
          </a:p>
          <a:p>
            <a:pPr algn="just"/>
            <a:r>
              <a:rPr lang="uk-UA" dirty="0" smtClean="0"/>
              <a:t>Надалі </a:t>
            </a:r>
            <a:r>
              <a:rPr lang="uk-UA" dirty="0"/>
              <a:t>директор вживатиме заходів щодо врегулювання конфлікту інтересів у свого заступника.</a:t>
            </a:r>
          </a:p>
          <a:p>
            <a:pPr algn="just"/>
            <a:r>
              <a:rPr lang="uk-UA" dirty="0"/>
              <a:t>В описаній ситуації дії директора підприємства, а саме: прийняття директором державного підприємства доньки свого заступника на роботу, може свідчити про порушення вимог п. 1 ч. 1 ст. 28 Закону.</a:t>
            </a:r>
          </a:p>
          <a:p>
            <a:pPr algn="just"/>
            <a:endParaRPr lang="uk-UA" dirty="0"/>
          </a:p>
        </p:txBody>
      </p:sp>
      <p:sp>
        <p:nvSpPr>
          <p:cNvPr id="6" name="Штрихова стрілка вправо 5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06583" y="712177"/>
            <a:ext cx="9915586" cy="550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u="sng" dirty="0">
                <a:solidFill>
                  <a:srgbClr val="FFFF00"/>
                </a:solidFill>
              </a:rPr>
              <a:t>Кого необхідно повідомити про наявність конфлікту інтересів?</a:t>
            </a:r>
          </a:p>
          <a:p>
            <a:pPr lvl="0"/>
            <a:r>
              <a:rPr lang="uk-UA" dirty="0"/>
              <a:t>Безпосереднього керівника;</a:t>
            </a:r>
          </a:p>
          <a:p>
            <a:pPr lvl="0"/>
            <a:r>
              <a:rPr lang="uk-UA" dirty="0"/>
              <a:t>Уповноважену особу з питань запобігання та виявлення корупції.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Закон </a:t>
            </a:r>
            <a:r>
              <a:rPr lang="uk-UA" dirty="0"/>
              <a:t>покладає </a:t>
            </a:r>
            <a:r>
              <a:rPr lang="uk-UA" u="sng" dirty="0">
                <a:solidFill>
                  <a:srgbClr val="FFFF00"/>
                </a:solidFill>
              </a:rPr>
              <a:t>обов’язок</a:t>
            </a:r>
            <a:r>
              <a:rPr lang="uk-UA" dirty="0"/>
              <a:t> повідомляти про конфлікт інтересів виключно </a:t>
            </a:r>
            <a:r>
              <a:rPr lang="uk-UA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 особу, у якої виник конфлікт інтересів</a:t>
            </a:r>
            <a:r>
              <a:rPr lang="uk-UA" dirty="0"/>
              <a:t>, та не зобов’язує інших осіб, у тому числі спільна робота з якими зумовлює виникнення конфлікту інтересів, повідомляти про такий конфлікт інтересів.</a:t>
            </a:r>
          </a:p>
          <a:p>
            <a:pPr algn="just"/>
            <a:r>
              <a:rPr lang="uk-UA" dirty="0"/>
              <a:t>Повідомляти слід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 пізніше наступного робочого дня </a:t>
            </a:r>
            <a:r>
              <a:rPr lang="uk-UA" dirty="0"/>
              <a:t>з моменту, коли вона дізналася або повинна була дізнатися про наявність у неї конфлікту інтересів.</a:t>
            </a:r>
          </a:p>
          <a:p>
            <a:pPr algn="just"/>
            <a:r>
              <a:rPr lang="uk-UA" dirty="0"/>
              <a:t>За </a:t>
            </a:r>
            <a:r>
              <a:rPr lang="uk-U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порушення</a:t>
            </a:r>
            <a:r>
              <a:rPr lang="uk-UA" dirty="0"/>
              <a:t> зазначеного обов’язку передбачено </a:t>
            </a:r>
            <a:r>
              <a:rPr lang="uk-U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адміністративну відповідальність</a:t>
            </a:r>
            <a:r>
              <a:rPr lang="uk-UA" dirty="0"/>
              <a:t> згідно з ч. 2 ст. 172</a:t>
            </a:r>
            <a:r>
              <a:rPr lang="uk-UA" baseline="30000" dirty="0"/>
              <a:t>7</a:t>
            </a:r>
            <a:r>
              <a:rPr lang="uk-UA" dirty="0"/>
              <a:t> КУпАП.</a:t>
            </a:r>
          </a:p>
          <a:p>
            <a:pPr algn="just"/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5" name="Штрихова стрілка вправо 4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14227" y="1026373"/>
            <a:ext cx="10265142" cy="1481590"/>
          </a:xfrm>
        </p:spPr>
        <p:txBody>
          <a:bodyPr>
            <a:normAutofit/>
          </a:bodyPr>
          <a:lstStyle/>
          <a:p>
            <a:r>
              <a:rPr lang="uk-UA" dirty="0"/>
              <a:t>У Законі не зазначено, у якій саме формі слід 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повідомляти про конфлікт інтересів.</a:t>
            </a:r>
            <a:r>
              <a:rPr lang="uk-UA" dirty="0"/>
              <a:t> Однак Національне агентство рекомендує здійснювати повідомлення про реальний/потенційний конфлікт інтересів у </a:t>
            </a:r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письмовій формі.</a:t>
            </a:r>
          </a:p>
          <a:p>
            <a:endParaRPr lang="uk-UA" dirty="0"/>
          </a:p>
        </p:txBody>
      </p:sp>
      <p:sp>
        <p:nvSpPr>
          <p:cNvPr id="6" name="Штрихова стрілка вправо 5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475520" y="3324096"/>
            <a:ext cx="10265142" cy="148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 разі виникнення реального конфлікту інтересів </a:t>
            </a:r>
            <a:r>
              <a:rPr lang="uk-UA" dirty="0"/>
              <a:t>особа </a:t>
            </a:r>
            <a:r>
              <a:rPr lang="uk-U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зобов’язана не вчиняти дій та не приймати рішень </a:t>
            </a:r>
            <a:r>
              <a:rPr lang="uk-UA" dirty="0"/>
              <a:t>в умовах такого конфлікту інтересів до його врегулювання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66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47" y="478040"/>
            <a:ext cx="9566030" cy="3572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</a:t>
            </a:r>
            <a:r>
              <a:rPr lang="uk-UA" sz="24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Дії </a:t>
            </a:r>
            <a:r>
              <a:rPr lang="uk-UA" sz="24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особи у разі існування сумнівів щодо наявності конфлікту інтересів</a:t>
            </a:r>
            <a:r>
              <a:rPr lang="uk-UA" dirty="0"/>
              <a:t/>
            </a:r>
            <a:br>
              <a:rPr lang="uk-UA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6" name="Штрихова стрілка вправо 5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28491" y="1589858"/>
            <a:ext cx="5273371" cy="4195481"/>
          </a:xfrm>
        </p:spPr>
        <p:txBody>
          <a:bodyPr>
            <a:normAutofit lnSpcReduction="10000"/>
          </a:bodyPr>
          <a:lstStyle/>
          <a:p>
            <a:r>
              <a:rPr lang="uk-UA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Тест</a:t>
            </a:r>
            <a:r>
              <a:rPr lang="uk-UA" dirty="0"/>
              <a:t> на виявлення конфлікту інтересів можна також пройти </a:t>
            </a:r>
            <a:r>
              <a:rPr lang="uk-UA" dirty="0" smtClean="0"/>
              <a:t>(за бажанням) на </a:t>
            </a:r>
            <a:r>
              <a:rPr lang="uk-UA" dirty="0"/>
              <a:t>офіційному </a:t>
            </a:r>
            <a:r>
              <a:rPr lang="uk-UA" dirty="0" smtClean="0"/>
              <a:t>веб-сайті </a:t>
            </a:r>
            <a:r>
              <a:rPr lang="uk-UA" dirty="0"/>
              <a:t>Національного агентства за посиланням: </a:t>
            </a:r>
            <a:r>
              <a:rPr lang="uk-UA" u="sng" dirty="0">
                <a:hlinkClick r:id="rId2"/>
              </a:rPr>
              <a:t>https://cutt.ly/ywyBOyu7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 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особа має сумнів </a:t>
            </a:r>
            <a:r>
              <a:rPr lang="uk-UA" dirty="0"/>
              <a:t>щодо наявності в неї конфлікту інтересів, вона також має </a:t>
            </a:r>
            <a:r>
              <a:rPr lang="uk-UA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право звернутися за роз’ясненням до Національного </a:t>
            </a:r>
            <a:r>
              <a:rPr lang="uk-UA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агентства з питань запобігання корупції </a:t>
            </a:r>
            <a:r>
              <a:rPr lang="uk-UA" dirty="0"/>
              <a:t>в порядку ч. 5 ст. 28 Закону.</a:t>
            </a:r>
          </a:p>
          <a:p>
            <a:endParaRPr lang="uk-UA" dirty="0"/>
          </a:p>
        </p:txBody>
      </p:sp>
      <p:pic>
        <p:nvPicPr>
          <p:cNvPr id="8" name="Рисунок 7" descr="C:\Users\cherevko\AppData\Local\Microsoft\Windows\INetCache\Content.MSO\164D6A0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29" y="1259499"/>
            <a:ext cx="5715000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pPr algn="ctr"/>
            <a:r>
              <a:rPr lang="uk-UA" sz="1600" dirty="0"/>
              <a:t/>
            </a:r>
            <a:br>
              <a:rPr lang="uk-UA" sz="1600" dirty="0"/>
            </a:br>
            <a:endParaRPr lang="uk-UA" sz="16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40606" y="533562"/>
            <a:ext cx="9667263" cy="5215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4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Заходи </a:t>
            </a:r>
            <a:r>
              <a:rPr lang="uk-UA" sz="24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врегулювання конфлікту </a:t>
            </a:r>
            <a:r>
              <a:rPr lang="uk-UA" sz="24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інтересів</a:t>
            </a:r>
            <a:endParaRPr lang="uk-UA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  <p:sp>
        <p:nvSpPr>
          <p:cNvPr id="5" name="Штрихова стрілка вправо 4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540606" y="1143162"/>
            <a:ext cx="9667263" cy="438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Безпосередній керівник особи </a:t>
            </a:r>
            <a:r>
              <a:rPr lang="uk-UA" dirty="0"/>
              <a:t>або</a:t>
            </a:r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керівник підприємства</a:t>
            </a:r>
            <a:r>
              <a:rPr lang="uk-UA" dirty="0"/>
              <a:t>, до повноважень якого належить звільнення/ініціювання звільнення з посади протягом </a:t>
            </a:r>
            <a:r>
              <a:rPr lang="uk-UA" i="1" u="sng" dirty="0"/>
              <a:t>двох робочих днів</a:t>
            </a:r>
            <a:r>
              <a:rPr lang="uk-UA" dirty="0"/>
              <a:t> </a:t>
            </a:r>
            <a:r>
              <a:rPr lang="uk-UA" b="1" dirty="0">
                <a:solidFill>
                  <a:srgbClr val="FFFF00"/>
                </a:solidFill>
              </a:rPr>
              <a:t>після отримання повідомлення </a:t>
            </a:r>
            <a:r>
              <a:rPr lang="uk-UA" dirty="0"/>
              <a:t>про наявність у підлеглої йому особи реального чи потенційного конфлікту інтересів </a:t>
            </a:r>
            <a:r>
              <a:rPr lang="uk-UA" u="sng" dirty="0">
                <a:solidFill>
                  <a:srgbClr val="FFFF00"/>
                </a:solidFill>
              </a:rPr>
              <a:t>приймає рішення щодо врегулювання конфлікту інтересів</a:t>
            </a:r>
            <a:r>
              <a:rPr lang="uk-UA" dirty="0"/>
              <a:t>, про що повідомляє відповідну особу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algn="just"/>
            <a:r>
              <a:rPr lang="uk-UA" dirty="0"/>
              <a:t>Безпосередній керівник або керівник підприємства, до повноважень якого належить звільнення/ініціювання звільнення з посади, якому стало відомо про конфлікт інтересів підлеглої йому особи, </a:t>
            </a:r>
            <a:r>
              <a:rPr lang="uk-U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зобов’язаний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вжити </a:t>
            </a:r>
            <a:r>
              <a:rPr lang="uk-UA" dirty="0"/>
              <a:t>передбачені цим Законом </a:t>
            </a:r>
            <a:r>
              <a:rPr lang="uk-UA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заходи для запобігання та врегулювання конфлікту інтересів такої особи</a:t>
            </a:r>
            <a:r>
              <a:rPr lang="uk-UA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64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354947"/>
            <a:ext cx="9566030" cy="357230"/>
          </a:xfrm>
        </p:spPr>
        <p:txBody>
          <a:bodyPr>
            <a:noAutofit/>
          </a:bodyPr>
          <a:lstStyle/>
          <a:p>
            <a:r>
              <a:rPr lang="uk-UA" sz="20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Зовнішнє </a:t>
            </a:r>
            <a:r>
              <a:rPr lang="uk-UA" sz="20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врегулювання конфлікту інтересів </a:t>
            </a:r>
            <a:r>
              <a:rPr lang="uk-UA" sz="2000" b="1" u="sng" dirty="0"/>
              <a:t>здійснюється шляхом:</a:t>
            </a:r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47260" y="1169376"/>
            <a:ext cx="9616649" cy="4185139"/>
          </a:xfrm>
        </p:spPr>
        <p:txBody>
          <a:bodyPr>
            <a:normAutofit/>
          </a:bodyPr>
          <a:lstStyle/>
          <a:p>
            <a:r>
              <a:rPr lang="uk-UA" dirty="0"/>
              <a:t>1) усунення особи від виконання завдання, вчинення дій, прийняття рішення чи участі в його прийнятті в умовах реального чи потенційного конфлікту інтересів;</a:t>
            </a:r>
          </a:p>
          <a:p>
            <a:r>
              <a:rPr lang="uk-UA" dirty="0"/>
              <a:t>2) застосування зовнішнього контролю за виконанням особою відповідного завдання, вчиненням нею певних дій чи прийняття рішень;</a:t>
            </a:r>
          </a:p>
          <a:p>
            <a:r>
              <a:rPr lang="uk-UA" dirty="0"/>
              <a:t>3) обмеження доступу особи до певної інформації;</a:t>
            </a:r>
          </a:p>
          <a:p>
            <a:r>
              <a:rPr lang="uk-UA" dirty="0"/>
              <a:t>4) перегляду обсягу службових повноважень особи;</a:t>
            </a:r>
          </a:p>
          <a:p>
            <a:r>
              <a:rPr lang="uk-UA" dirty="0"/>
              <a:t>5) переведення особи на іншу посаду;</a:t>
            </a:r>
          </a:p>
          <a:p>
            <a:r>
              <a:rPr lang="uk-UA" dirty="0"/>
              <a:t>6) звільнення особи.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latin typeface="+mn-lt"/>
            </a:endParaRPr>
          </a:p>
          <a:p>
            <a:endParaRPr lang="uk-UA" dirty="0"/>
          </a:p>
        </p:txBody>
      </p:sp>
      <p:sp>
        <p:nvSpPr>
          <p:cNvPr id="5" name="Штрихова стрілка вправо 4"/>
          <p:cNvSpPr/>
          <p:nvPr/>
        </p:nvSpPr>
        <p:spPr>
          <a:xfrm>
            <a:off x="10163909" y="5785339"/>
            <a:ext cx="1063868" cy="66821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5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</TotalTime>
  <Words>1218</Words>
  <Application>Microsoft Office PowerPoint</Application>
  <PresentationFormat>Широкий екран</PresentationFormat>
  <Paragraphs>80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Іон</vt:lpstr>
      <vt:lpstr>КОНФЛІКТ ІНТЕРЕСІВ  НА ПІДПРИЄМСТВІ:  ШЛЯХИ ЗАПОБІГАННЯ, ВИЯВЛЕННЯ ТА ВРЕГУЛЮВАННЯ</vt:lpstr>
      <vt:lpstr>«Модуль 2» </vt:lpstr>
      <vt:lpstr>1.Обов’язки у  зв’язку з наявністю конфлікту інтересів </vt:lpstr>
      <vt:lpstr>Приклад. </vt:lpstr>
      <vt:lpstr> </vt:lpstr>
      <vt:lpstr>  </vt:lpstr>
      <vt:lpstr>2. Дії особи у разі існування сумнівів щодо наявності конфлікту інтересів   </vt:lpstr>
      <vt:lpstr> </vt:lpstr>
      <vt:lpstr>Зовнішнє врегулювання конфлікту інтересів здійснюється шляхом:</vt:lpstr>
      <vt:lpstr>4. Обмеження спільної роботи близьких осіб </vt:lpstr>
      <vt:lpstr>Порядок і строки дій у разі виникнення обставин прямого підпорядкування між близькими особами:</vt:lpstr>
      <vt:lpstr>Презентація PowerPoint</vt:lpstr>
      <vt:lpstr>5. Відповідальність за порушення вимог щодо запобігання та врегулювання конфлікту інтересів та обмежень щодо запобігання корупції</vt:lpstr>
      <vt:lpstr>Перейти до Тестування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корупційних ризиків</dc:title>
  <dc:creator>Черевко Марина Олександрівна</dc:creator>
  <cp:lastModifiedBy>Черевко Марина Олександрівна</cp:lastModifiedBy>
  <cp:revision>47</cp:revision>
  <dcterms:created xsi:type="dcterms:W3CDTF">2024-10-11T07:11:42Z</dcterms:created>
  <dcterms:modified xsi:type="dcterms:W3CDTF">2025-04-18T12:16:03Z</dcterms:modified>
</cp:coreProperties>
</file>