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2" r:id="rId1"/>
  </p:sldMasterIdLst>
  <p:sldIdLst>
    <p:sldId id="256" r:id="rId2"/>
    <p:sldId id="257" r:id="rId3"/>
    <p:sldId id="261" r:id="rId4"/>
    <p:sldId id="263" r:id="rId5"/>
    <p:sldId id="264" r:id="rId6"/>
    <p:sldId id="265" r:id="rId7"/>
    <p:sldId id="266" r:id="rId8"/>
    <p:sldId id="267" r:id="rId9"/>
    <p:sldId id="268" r:id="rId10"/>
    <p:sldId id="272" r:id="rId11"/>
    <p:sldId id="269" r:id="rId12"/>
    <p:sldId id="273" r:id="rId13"/>
    <p:sldId id="270" r:id="rId14"/>
    <p:sldId id="274" r:id="rId15"/>
    <p:sldId id="275" r:id="rId16"/>
    <p:sldId id="276"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uk-UA" smtClean="0"/>
              <a:t>Зразок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88B7727C-6C1C-4DAC-9399-BCC66F42ED24}" type="datetimeFigureOut">
              <a:rPr lang="uk-UA" smtClean="0"/>
              <a:t>18.04.2025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37D03D8-5E95-446B-BD46-4B363372CFDF}" type="slidenum">
              <a:rPr lang="uk-UA" smtClean="0"/>
              <a:t>‹№›</a:t>
            </a:fld>
            <a:endParaRPr lang="uk-UA"/>
          </a:p>
        </p:txBody>
      </p:sp>
    </p:spTree>
    <p:extLst>
      <p:ext uri="{BB962C8B-B14F-4D97-AF65-F5344CB8AC3E}">
        <p14:creationId xmlns:p14="http://schemas.microsoft.com/office/powerpoint/2010/main" val="1326377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88B7727C-6C1C-4DAC-9399-BCC66F42ED24}" type="datetimeFigureOut">
              <a:rPr lang="uk-UA" smtClean="0"/>
              <a:t>18.04.2025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37D03D8-5E95-446B-BD46-4B363372CFDF}" type="slidenum">
              <a:rPr lang="uk-UA" smtClean="0"/>
              <a:t>‹№›</a:t>
            </a:fld>
            <a:endParaRPr lang="uk-UA"/>
          </a:p>
        </p:txBody>
      </p:sp>
    </p:spTree>
    <p:extLst>
      <p:ext uri="{BB962C8B-B14F-4D97-AF65-F5344CB8AC3E}">
        <p14:creationId xmlns:p14="http://schemas.microsoft.com/office/powerpoint/2010/main" val="186467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uk-UA" smtClean="0"/>
              <a:t>Зразок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88B7727C-6C1C-4DAC-9399-BCC66F42ED24}" type="datetimeFigureOut">
              <a:rPr lang="uk-UA" smtClean="0"/>
              <a:t>18.04.2025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37D03D8-5E95-446B-BD46-4B363372CFDF}" type="slidenum">
              <a:rPr lang="uk-UA" smtClean="0"/>
              <a:t>‹№›</a:t>
            </a:fld>
            <a:endParaRPr lang="uk-UA"/>
          </a:p>
        </p:txBody>
      </p:sp>
    </p:spTree>
    <p:extLst>
      <p:ext uri="{BB962C8B-B14F-4D97-AF65-F5344CB8AC3E}">
        <p14:creationId xmlns:p14="http://schemas.microsoft.com/office/powerpoint/2010/main" val="2584349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uk-UA" smtClean="0"/>
              <a:t>Зразок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uk-UA" smtClean="0"/>
              <a:t>Редагувати стиль зразка тексту</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88B7727C-6C1C-4DAC-9399-BCC66F42ED24}" type="datetimeFigureOut">
              <a:rPr lang="uk-UA" smtClean="0"/>
              <a:t>18.04.2025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37D03D8-5E95-446B-BD46-4B363372CFDF}" type="slidenum">
              <a:rPr lang="uk-UA" smtClean="0"/>
              <a:t>‹№›</a:t>
            </a:fld>
            <a:endParaRPr lang="uk-UA"/>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31952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88B7727C-6C1C-4DAC-9399-BCC66F42ED24}" type="datetimeFigureOut">
              <a:rPr lang="uk-UA" smtClean="0"/>
              <a:t>18.04.2025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37D03D8-5E95-446B-BD46-4B363372CFDF}" type="slidenum">
              <a:rPr lang="uk-UA" smtClean="0"/>
              <a:t>‹№›</a:t>
            </a:fld>
            <a:endParaRPr lang="uk-UA"/>
          </a:p>
        </p:txBody>
      </p:sp>
    </p:spTree>
    <p:extLst>
      <p:ext uri="{BB962C8B-B14F-4D97-AF65-F5344CB8AC3E}">
        <p14:creationId xmlns:p14="http://schemas.microsoft.com/office/powerpoint/2010/main" val="97984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uk-UA" smtClean="0"/>
              <a:t>Зразок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8B7727C-6C1C-4DAC-9399-BCC66F42ED24}" type="datetimeFigureOut">
              <a:rPr lang="uk-UA" smtClean="0"/>
              <a:t>18.04.2025</a:t>
            </a:fld>
            <a:endParaRPr lang="uk-UA"/>
          </a:p>
        </p:txBody>
      </p:sp>
      <p:sp>
        <p:nvSpPr>
          <p:cNvPr id="4"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37D03D8-5E95-446B-BD46-4B363372CFDF}" type="slidenum">
              <a:rPr lang="uk-UA" smtClean="0"/>
              <a:t>‹№›</a:t>
            </a:fld>
            <a:endParaRPr lang="uk-UA"/>
          </a:p>
        </p:txBody>
      </p:sp>
    </p:spTree>
    <p:extLst>
      <p:ext uri="{BB962C8B-B14F-4D97-AF65-F5344CB8AC3E}">
        <p14:creationId xmlns:p14="http://schemas.microsoft.com/office/powerpoint/2010/main" val="3493997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uk-UA" smtClean="0"/>
              <a:t>Зразок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8B7727C-6C1C-4DAC-9399-BCC66F42ED24}" type="datetimeFigureOut">
              <a:rPr lang="uk-UA" smtClean="0"/>
              <a:t>18.04.2025</a:t>
            </a:fld>
            <a:endParaRPr lang="uk-UA"/>
          </a:p>
        </p:txBody>
      </p:sp>
      <p:sp>
        <p:nvSpPr>
          <p:cNvPr id="4"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37D03D8-5E95-446B-BD46-4B363372CFDF}" type="slidenum">
              <a:rPr lang="uk-UA" smtClean="0"/>
              <a:t>‹№›</a:t>
            </a:fld>
            <a:endParaRPr lang="uk-UA"/>
          </a:p>
        </p:txBody>
      </p:sp>
    </p:spTree>
    <p:extLst>
      <p:ext uri="{BB962C8B-B14F-4D97-AF65-F5344CB8AC3E}">
        <p14:creationId xmlns:p14="http://schemas.microsoft.com/office/powerpoint/2010/main" val="253910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88B7727C-6C1C-4DAC-9399-BCC66F42ED24}" type="datetimeFigureOut">
              <a:rPr lang="uk-UA" smtClean="0"/>
              <a:t>18.04.2025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37D03D8-5E95-446B-BD46-4B363372CFDF}" type="slidenum">
              <a:rPr lang="uk-UA" smtClean="0"/>
              <a:t>‹№›</a:t>
            </a:fld>
            <a:endParaRPr lang="uk-UA"/>
          </a:p>
        </p:txBody>
      </p:sp>
    </p:spTree>
    <p:extLst>
      <p:ext uri="{BB962C8B-B14F-4D97-AF65-F5344CB8AC3E}">
        <p14:creationId xmlns:p14="http://schemas.microsoft.com/office/powerpoint/2010/main" val="401748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uk-UA" smtClean="0"/>
              <a:t>Зразок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88B7727C-6C1C-4DAC-9399-BCC66F42ED24}" type="datetimeFigureOut">
              <a:rPr lang="uk-UA" smtClean="0"/>
              <a:t>18.04.2025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37D03D8-5E95-446B-BD46-4B363372CFDF}" type="slidenum">
              <a:rPr lang="uk-UA" smtClean="0"/>
              <a:t>‹№›</a:t>
            </a:fld>
            <a:endParaRPr lang="uk-UA"/>
          </a:p>
        </p:txBody>
      </p:sp>
    </p:spTree>
    <p:extLst>
      <p:ext uri="{BB962C8B-B14F-4D97-AF65-F5344CB8AC3E}">
        <p14:creationId xmlns:p14="http://schemas.microsoft.com/office/powerpoint/2010/main" val="1526178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idx="1"/>
          </p:nvPr>
        </p:nvSpPr>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3"/>
          <p:cNvSpPr>
            <a:spLocks noGrp="1"/>
          </p:cNvSpPr>
          <p:nvPr>
            <p:ph type="dt" sz="half" idx="10"/>
          </p:nvPr>
        </p:nvSpPr>
        <p:spPr/>
        <p:txBody>
          <a:bodyPr/>
          <a:lstStyle/>
          <a:p>
            <a:fld id="{88B7727C-6C1C-4DAC-9399-BCC66F42ED24}" type="datetimeFigureOut">
              <a:rPr lang="uk-UA" smtClean="0"/>
              <a:t>18.04.2025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37D03D8-5E95-446B-BD46-4B363372CFDF}" type="slidenum">
              <a:rPr lang="uk-UA" smtClean="0"/>
              <a:t>‹№›</a:t>
            </a:fld>
            <a:endParaRPr lang="uk-UA"/>
          </a:p>
        </p:txBody>
      </p:sp>
    </p:spTree>
    <p:extLst>
      <p:ext uri="{BB962C8B-B14F-4D97-AF65-F5344CB8AC3E}">
        <p14:creationId xmlns:p14="http://schemas.microsoft.com/office/powerpoint/2010/main" val="649033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88B7727C-6C1C-4DAC-9399-BCC66F42ED24}" type="datetimeFigureOut">
              <a:rPr lang="uk-UA" smtClean="0"/>
              <a:t>18.04.2025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37D03D8-5E95-446B-BD46-4B363372CFDF}" type="slidenum">
              <a:rPr lang="uk-UA" smtClean="0"/>
              <a:t>‹№›</a:t>
            </a:fld>
            <a:endParaRPr lang="uk-UA"/>
          </a:p>
        </p:txBody>
      </p:sp>
    </p:spTree>
    <p:extLst>
      <p:ext uri="{BB962C8B-B14F-4D97-AF65-F5344CB8AC3E}">
        <p14:creationId xmlns:p14="http://schemas.microsoft.com/office/powerpoint/2010/main" val="2483573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Date Placeholder 4"/>
          <p:cNvSpPr>
            <a:spLocks noGrp="1"/>
          </p:cNvSpPr>
          <p:nvPr>
            <p:ph type="dt" sz="half" idx="10"/>
          </p:nvPr>
        </p:nvSpPr>
        <p:spPr/>
        <p:txBody>
          <a:bodyPr/>
          <a:lstStyle/>
          <a:p>
            <a:fld id="{88B7727C-6C1C-4DAC-9399-BCC66F42ED24}" type="datetimeFigureOut">
              <a:rPr lang="uk-UA" smtClean="0"/>
              <a:t>18.04.2025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37D03D8-5E95-446B-BD46-4B363372CFDF}" type="slidenum">
              <a:rPr lang="uk-UA" smtClean="0"/>
              <a:t>‹№›</a:t>
            </a:fld>
            <a:endParaRPr lang="uk-UA"/>
          </a:p>
        </p:txBody>
      </p:sp>
    </p:spTree>
    <p:extLst>
      <p:ext uri="{BB962C8B-B14F-4D97-AF65-F5344CB8AC3E}">
        <p14:creationId xmlns:p14="http://schemas.microsoft.com/office/powerpoint/2010/main" val="832808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smtClean="0"/>
              <a:t>Зразок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6"/>
          <p:cNvSpPr>
            <a:spLocks noGrp="1"/>
          </p:cNvSpPr>
          <p:nvPr>
            <p:ph type="dt" sz="half" idx="10"/>
          </p:nvPr>
        </p:nvSpPr>
        <p:spPr/>
        <p:txBody>
          <a:bodyPr/>
          <a:lstStyle/>
          <a:p>
            <a:fld id="{88B7727C-6C1C-4DAC-9399-BCC66F42ED24}" type="datetimeFigureOut">
              <a:rPr lang="uk-UA" smtClean="0"/>
              <a:t>18.04.2025</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637D03D8-5E95-446B-BD46-4B363372CFDF}" type="slidenum">
              <a:rPr lang="uk-UA" smtClean="0"/>
              <a:t>‹№›</a:t>
            </a:fld>
            <a:endParaRPr lang="uk-UA"/>
          </a:p>
        </p:txBody>
      </p:sp>
    </p:spTree>
    <p:extLst>
      <p:ext uri="{BB962C8B-B14F-4D97-AF65-F5344CB8AC3E}">
        <p14:creationId xmlns:p14="http://schemas.microsoft.com/office/powerpoint/2010/main" val="1407417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7" name="Date Placeholder 2"/>
          <p:cNvSpPr>
            <a:spLocks noGrp="1"/>
          </p:cNvSpPr>
          <p:nvPr>
            <p:ph type="dt" sz="half" idx="10"/>
          </p:nvPr>
        </p:nvSpPr>
        <p:spPr/>
        <p:txBody>
          <a:bodyPr/>
          <a:lstStyle/>
          <a:p>
            <a:fld id="{88B7727C-6C1C-4DAC-9399-BCC66F42ED24}" type="datetimeFigureOut">
              <a:rPr lang="uk-UA" smtClean="0"/>
              <a:t>18.04.2025</a:t>
            </a:fld>
            <a:endParaRPr lang="uk-UA"/>
          </a:p>
        </p:txBody>
      </p:sp>
      <p:sp>
        <p:nvSpPr>
          <p:cNvPr id="5" name="Footer Placeholder 3"/>
          <p:cNvSpPr>
            <a:spLocks noGrp="1"/>
          </p:cNvSpPr>
          <p:nvPr>
            <p:ph type="ftr" sz="quarter" idx="11"/>
          </p:nvPr>
        </p:nvSpPr>
        <p:spPr/>
        <p:txBody>
          <a:bodyPr/>
          <a:lstStyle/>
          <a:p>
            <a:endParaRPr lang="uk-UA"/>
          </a:p>
        </p:txBody>
      </p:sp>
      <p:sp>
        <p:nvSpPr>
          <p:cNvPr id="6" name="Slide Number Placeholder 4"/>
          <p:cNvSpPr>
            <a:spLocks noGrp="1"/>
          </p:cNvSpPr>
          <p:nvPr>
            <p:ph type="sldNum" sz="quarter" idx="12"/>
          </p:nvPr>
        </p:nvSpPr>
        <p:spPr/>
        <p:txBody>
          <a:bodyPr/>
          <a:lstStyle/>
          <a:p>
            <a:fld id="{637D03D8-5E95-446B-BD46-4B363372CFDF}" type="slidenum">
              <a:rPr lang="uk-UA" smtClean="0"/>
              <a:t>‹№›</a:t>
            </a:fld>
            <a:endParaRPr lang="uk-UA"/>
          </a:p>
        </p:txBody>
      </p:sp>
    </p:spTree>
    <p:extLst>
      <p:ext uri="{BB962C8B-B14F-4D97-AF65-F5344CB8AC3E}">
        <p14:creationId xmlns:p14="http://schemas.microsoft.com/office/powerpoint/2010/main" val="3308034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8B7727C-6C1C-4DAC-9399-BCC66F42ED24}" type="datetimeFigureOut">
              <a:rPr lang="uk-UA" smtClean="0"/>
              <a:t>18.04.2025</a:t>
            </a:fld>
            <a:endParaRPr lang="uk-UA"/>
          </a:p>
        </p:txBody>
      </p:sp>
      <p:sp>
        <p:nvSpPr>
          <p:cNvPr id="5" name="Footer Placeholder 2"/>
          <p:cNvSpPr>
            <a:spLocks noGrp="1"/>
          </p:cNvSpPr>
          <p:nvPr>
            <p:ph type="ftr" sz="quarter" idx="11"/>
          </p:nvPr>
        </p:nvSpPr>
        <p:spPr/>
        <p:txBody>
          <a:bodyPr/>
          <a:lstStyle/>
          <a:p>
            <a:endParaRPr lang="uk-UA"/>
          </a:p>
        </p:txBody>
      </p:sp>
      <p:sp>
        <p:nvSpPr>
          <p:cNvPr id="6" name="Slide Number Placeholder 3"/>
          <p:cNvSpPr>
            <a:spLocks noGrp="1"/>
          </p:cNvSpPr>
          <p:nvPr>
            <p:ph type="sldNum" sz="quarter" idx="12"/>
          </p:nvPr>
        </p:nvSpPr>
        <p:spPr/>
        <p:txBody>
          <a:bodyPr/>
          <a:lstStyle/>
          <a:p>
            <a:fld id="{637D03D8-5E95-446B-BD46-4B363372CFDF}" type="slidenum">
              <a:rPr lang="uk-UA" smtClean="0"/>
              <a:t>‹№›</a:t>
            </a:fld>
            <a:endParaRPr lang="uk-UA"/>
          </a:p>
        </p:txBody>
      </p:sp>
    </p:spTree>
    <p:extLst>
      <p:ext uri="{BB962C8B-B14F-4D97-AF65-F5344CB8AC3E}">
        <p14:creationId xmlns:p14="http://schemas.microsoft.com/office/powerpoint/2010/main" val="344809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uk-UA" smtClean="0"/>
              <a:t>Зразок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7" name="Date Placeholder 4"/>
          <p:cNvSpPr>
            <a:spLocks noGrp="1"/>
          </p:cNvSpPr>
          <p:nvPr>
            <p:ph type="dt" sz="half" idx="10"/>
          </p:nvPr>
        </p:nvSpPr>
        <p:spPr/>
        <p:txBody>
          <a:bodyPr/>
          <a:lstStyle/>
          <a:p>
            <a:fld id="{88B7727C-6C1C-4DAC-9399-BCC66F42ED24}" type="datetimeFigureOut">
              <a:rPr lang="uk-UA" smtClean="0"/>
              <a:t>18.04.2025</a:t>
            </a:fld>
            <a:endParaRPr lang="uk-UA"/>
          </a:p>
        </p:txBody>
      </p:sp>
      <p:sp>
        <p:nvSpPr>
          <p:cNvPr id="5" name="Footer Placeholder 5"/>
          <p:cNvSpPr>
            <a:spLocks noGrp="1"/>
          </p:cNvSpPr>
          <p:nvPr>
            <p:ph type="ftr" sz="quarter" idx="11"/>
          </p:nvPr>
        </p:nvSpPr>
        <p:spPr/>
        <p:txBody>
          <a:bodyPr/>
          <a:lstStyle/>
          <a:p>
            <a:endParaRPr lang="uk-UA"/>
          </a:p>
        </p:txBody>
      </p:sp>
      <p:sp>
        <p:nvSpPr>
          <p:cNvPr id="6" name="Slide Number Placeholder 6"/>
          <p:cNvSpPr>
            <a:spLocks noGrp="1"/>
          </p:cNvSpPr>
          <p:nvPr>
            <p:ph type="sldNum" sz="quarter" idx="12"/>
          </p:nvPr>
        </p:nvSpPr>
        <p:spPr/>
        <p:txBody>
          <a:bodyPr/>
          <a:lstStyle/>
          <a:p>
            <a:fld id="{637D03D8-5E95-446B-BD46-4B363372CFDF}" type="slidenum">
              <a:rPr lang="uk-UA" smtClean="0"/>
              <a:t>‹№›</a:t>
            </a:fld>
            <a:endParaRPr lang="uk-UA"/>
          </a:p>
        </p:txBody>
      </p:sp>
    </p:spTree>
    <p:extLst>
      <p:ext uri="{BB962C8B-B14F-4D97-AF65-F5344CB8AC3E}">
        <p14:creationId xmlns:p14="http://schemas.microsoft.com/office/powerpoint/2010/main" val="2211760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88B7727C-6C1C-4DAC-9399-BCC66F42ED24}" type="datetimeFigureOut">
              <a:rPr lang="uk-UA" smtClean="0"/>
              <a:t>18.04.2025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37D03D8-5E95-446B-BD46-4B363372CFDF}" type="slidenum">
              <a:rPr lang="uk-UA" smtClean="0"/>
              <a:t>‹№›</a:t>
            </a:fld>
            <a:endParaRPr lang="uk-UA"/>
          </a:p>
        </p:txBody>
      </p:sp>
    </p:spTree>
    <p:extLst>
      <p:ext uri="{BB962C8B-B14F-4D97-AF65-F5344CB8AC3E}">
        <p14:creationId xmlns:p14="http://schemas.microsoft.com/office/powerpoint/2010/main" val="2539294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uk-UA" smtClean="0"/>
              <a:t>Зразок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8B7727C-6C1C-4DAC-9399-BCC66F42ED24}" type="datetimeFigureOut">
              <a:rPr lang="uk-UA" smtClean="0"/>
              <a:t>18.04.2025</a:t>
            </a:fld>
            <a:endParaRPr lang="uk-U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uk-UA"/>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37D03D8-5E95-446B-BD46-4B363372CFDF}" type="slidenum">
              <a:rPr lang="uk-UA" smtClean="0"/>
              <a:t>‹№›</a:t>
            </a:fld>
            <a:endParaRPr lang="uk-UA"/>
          </a:p>
        </p:txBody>
      </p:sp>
    </p:spTree>
    <p:extLst>
      <p:ext uri="{BB962C8B-B14F-4D97-AF65-F5344CB8AC3E}">
        <p14:creationId xmlns:p14="http://schemas.microsoft.com/office/powerpoint/2010/main" val="62694472"/>
      </p:ext>
    </p:extLst>
  </p:cSld>
  <p:clrMap bg1="dk1" tx1="lt1" bg2="dk2" tx2="lt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 id="2147483888" r:id="rId16"/>
    <p:sldLayoutId id="21474838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iki.nazk.gov.ua/category/konflikt-interesiv/" TargetMode="External"/><Relationship Id="rId2" Type="http://schemas.openxmlformats.org/officeDocument/2006/relationships/hyperlink" Target="https://zakon.rada.gov.ua/laws/show/1700-18#Text" TargetMode="External"/><Relationship Id="rId1" Type="http://schemas.openxmlformats.org/officeDocument/2006/relationships/slideLayout" Target="../slideLayouts/slideLayout2.xml"/><Relationship Id="rId4" Type="http://schemas.openxmlformats.org/officeDocument/2006/relationships/hyperlink" Target="https://mtuservice.gov.ua/report-corrupt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01339" y="2303357"/>
            <a:ext cx="8825658" cy="1867128"/>
          </a:xfrm>
        </p:spPr>
        <p:txBody>
          <a:bodyPr/>
          <a:lstStyle/>
          <a:p>
            <a:r>
              <a:rPr lang="uk-UA" sz="4000" b="1" dirty="0"/>
              <a:t>КОНФЛІКТ ІНТЕРЕСІВ </a:t>
            </a:r>
            <a:r>
              <a:rPr lang="uk-UA" sz="4000" b="1" dirty="0" smtClean="0"/>
              <a:t/>
            </a:r>
            <a:br>
              <a:rPr lang="uk-UA" sz="4000" b="1" dirty="0" smtClean="0"/>
            </a:br>
            <a:r>
              <a:rPr lang="uk-UA" sz="4000" b="1" dirty="0" smtClean="0"/>
              <a:t>НА </a:t>
            </a:r>
            <a:r>
              <a:rPr lang="uk-UA" sz="4000" b="1" dirty="0"/>
              <a:t>ПІДПРИЄМСТВІ: </a:t>
            </a:r>
            <a:r>
              <a:rPr lang="uk-UA" sz="3600" dirty="0" smtClean="0"/>
              <a:t/>
            </a:r>
            <a:br>
              <a:rPr lang="uk-UA" sz="3600" dirty="0" smtClean="0"/>
            </a:br>
            <a:r>
              <a:rPr lang="uk-UA" sz="1800" dirty="0" smtClean="0">
                <a:solidFill>
                  <a:srgbClr val="FFC000"/>
                </a:solidFill>
              </a:rPr>
              <a:t>ШЛЯХИ </a:t>
            </a:r>
            <a:r>
              <a:rPr lang="uk-UA" sz="1800" dirty="0">
                <a:solidFill>
                  <a:srgbClr val="FFC000"/>
                </a:solidFill>
              </a:rPr>
              <a:t>ЗАПОБІГАННЯ, ВИЯВЛЕННЯ ТА ВРЕГУЛЮВАННЯ</a:t>
            </a:r>
          </a:p>
        </p:txBody>
      </p:sp>
      <p:sp>
        <p:nvSpPr>
          <p:cNvPr id="3" name="Підзаголовок 2"/>
          <p:cNvSpPr>
            <a:spLocks noGrp="1"/>
          </p:cNvSpPr>
          <p:nvPr>
            <p:ph type="subTitle" idx="1"/>
          </p:nvPr>
        </p:nvSpPr>
        <p:spPr>
          <a:xfrm>
            <a:off x="10429254" y="425187"/>
            <a:ext cx="2054237" cy="861420"/>
          </a:xfrm>
        </p:spPr>
        <p:txBody>
          <a:bodyPr>
            <a:normAutofit/>
          </a:bodyPr>
          <a:lstStyle/>
          <a:p>
            <a:r>
              <a:rPr lang="uk-UA" dirty="0" smtClean="0"/>
              <a:t>16.12.2024-</a:t>
            </a:r>
          </a:p>
          <a:p>
            <a:r>
              <a:rPr lang="uk-UA" dirty="0" smtClean="0"/>
              <a:t>20.12.2024 </a:t>
            </a:r>
          </a:p>
          <a:p>
            <a:endParaRPr lang="uk-UA" dirty="0"/>
          </a:p>
        </p:txBody>
      </p:sp>
      <p:sp>
        <p:nvSpPr>
          <p:cNvPr id="7" name="Підзаголовок 2"/>
          <p:cNvSpPr txBox="1">
            <a:spLocks/>
          </p:cNvSpPr>
          <p:nvPr/>
        </p:nvSpPr>
        <p:spPr>
          <a:xfrm>
            <a:off x="1694218" y="621551"/>
            <a:ext cx="8825658" cy="861420"/>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uk-UA" dirty="0" smtClean="0">
                <a:solidFill>
                  <a:schemeClr val="accent3">
                    <a:lumMod val="60000"/>
                    <a:lumOff val="40000"/>
                  </a:schemeClr>
                </a:solidFill>
              </a:rPr>
              <a:t>Для керівників СТРУКТУРНИХ ПІДРОЗДІЛІВ </a:t>
            </a:r>
          </a:p>
          <a:p>
            <a:r>
              <a:rPr lang="uk-UA" dirty="0" smtClean="0">
                <a:solidFill>
                  <a:schemeClr val="accent3">
                    <a:lumMod val="60000"/>
                    <a:lumOff val="40000"/>
                  </a:schemeClr>
                </a:solidFill>
              </a:rPr>
              <a:t>ДП «Укрсервіс Мінтрансу»</a:t>
            </a:r>
          </a:p>
          <a:p>
            <a:endParaRPr lang="uk-UA" dirty="0"/>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3454" y="1286607"/>
            <a:ext cx="4178545" cy="5571393"/>
          </a:xfrm>
          <a:prstGeom prst="rect">
            <a:avLst/>
          </a:prstGeom>
        </p:spPr>
      </p:pic>
    </p:spTree>
    <p:extLst>
      <p:ext uri="{BB962C8B-B14F-4D97-AF65-F5344CB8AC3E}">
        <p14:creationId xmlns:p14="http://schemas.microsoft.com/office/powerpoint/2010/main" val="2629083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6139" y="354947"/>
            <a:ext cx="9566030" cy="357230"/>
          </a:xfrm>
        </p:spPr>
        <p:txBody>
          <a:bodyPr>
            <a:noAutofit/>
          </a:bodyPr>
          <a:lstStyle/>
          <a:p>
            <a:pPr algn="ctr"/>
            <a:r>
              <a:rPr lang="uk-UA" sz="2400" b="1" dirty="0"/>
              <a:t>Типові обставини та ситуації, що свідчать про наявність приватного інтересу чи зумовлюють його виникнення.</a:t>
            </a:r>
            <a:endParaRPr lang="uk-UA" sz="1600" b="1" dirty="0"/>
          </a:p>
        </p:txBody>
      </p:sp>
      <p:sp>
        <p:nvSpPr>
          <p:cNvPr id="4" name="Місце для вмісту 3"/>
          <p:cNvSpPr>
            <a:spLocks noGrp="1"/>
          </p:cNvSpPr>
          <p:nvPr>
            <p:ph idx="1"/>
          </p:nvPr>
        </p:nvSpPr>
        <p:spPr>
          <a:xfrm>
            <a:off x="874714" y="1384702"/>
            <a:ext cx="10265142" cy="5218321"/>
          </a:xfrm>
        </p:spPr>
        <p:txBody>
          <a:bodyPr>
            <a:normAutofit fontScale="85000" lnSpcReduction="10000"/>
          </a:bodyPr>
          <a:lstStyle/>
          <a:p>
            <a:pPr algn="just"/>
            <a:r>
              <a:rPr lang="uk-UA" b="1" dirty="0" smtClean="0">
                <a:solidFill>
                  <a:srgbClr val="FFC000"/>
                </a:solidFill>
              </a:rPr>
              <a:t>Договірні </a:t>
            </a:r>
            <a:r>
              <a:rPr lang="uk-UA" b="1" dirty="0">
                <a:solidFill>
                  <a:srgbClr val="FFC000"/>
                </a:solidFill>
              </a:rPr>
              <a:t>відносини.</a:t>
            </a:r>
            <a:r>
              <a:rPr lang="uk-UA" dirty="0">
                <a:solidFill>
                  <a:srgbClr val="FFC000"/>
                </a:solidFill>
              </a:rPr>
              <a:t> </a:t>
            </a:r>
            <a:r>
              <a:rPr lang="uk-UA" dirty="0"/>
              <a:t>Для прикладу, приватний інтерес може існувати у податкового інспектора, який повинен провести контрольні заходи щодо юридичної особи, яка орендує у нього земельну ділянку. Або у керівника, який користується житлом (на умовах договору оренди чи з інших підстав) свого підлеглого. Сутність приватного інтересу полягає у небажанні зашкодити вигідним для особи договірним відносинам.</a:t>
            </a:r>
          </a:p>
          <a:p>
            <a:pPr algn="just"/>
            <a:r>
              <a:rPr lang="uk-UA" b="1" dirty="0">
                <a:solidFill>
                  <a:srgbClr val="FFC000"/>
                </a:solidFill>
              </a:rPr>
              <a:t>Службові стосунки.</a:t>
            </a:r>
            <a:r>
              <a:rPr lang="uk-UA" dirty="0">
                <a:solidFill>
                  <a:srgbClr val="FFC000"/>
                </a:solidFill>
              </a:rPr>
              <a:t> </a:t>
            </a:r>
            <a:r>
              <a:rPr lang="uk-UA" dirty="0"/>
              <a:t>Приватний інтерес може виникати через конфлікт керівника з підлеглою особою або негативне сприйняття дій підлеглої особи керівником. Часто такого роду приватний інтерес зумовлюють дії викривачів корупції.</a:t>
            </a:r>
          </a:p>
          <a:p>
            <a:pPr algn="just"/>
            <a:r>
              <a:rPr lang="uk-UA" b="1" dirty="0">
                <a:solidFill>
                  <a:srgbClr val="FFC000"/>
                </a:solidFill>
              </a:rPr>
              <a:t>Службова діяльність</a:t>
            </a:r>
            <a:r>
              <a:rPr lang="uk-UA" dirty="0">
                <a:solidFill>
                  <a:srgbClr val="FFC000"/>
                </a:solidFill>
              </a:rPr>
              <a:t>. </a:t>
            </a:r>
            <a:r>
              <a:rPr lang="uk-UA" dirty="0"/>
              <a:t>Приватний інтерес буде наявний у особи, службову діяльність якої будуть оцінювати в рамках службового розслідування, що координується та контролюється такою особою.</a:t>
            </a:r>
          </a:p>
          <a:p>
            <a:pPr algn="just"/>
            <a:r>
              <a:rPr lang="uk-UA" b="1" dirty="0">
                <a:solidFill>
                  <a:srgbClr val="FFC000"/>
                </a:solidFill>
              </a:rPr>
              <a:t>Відносини прямого підпорядкування.</a:t>
            </a:r>
            <a:r>
              <a:rPr lang="uk-UA" dirty="0">
                <a:solidFill>
                  <a:srgbClr val="FFC000"/>
                </a:solidFill>
              </a:rPr>
              <a:t> </a:t>
            </a:r>
            <a:r>
              <a:rPr lang="uk-UA" dirty="0"/>
              <a:t>Як правило, підпорядковані працівники схильні діяти в інтересах керівника. Це зумовлено тим, що у разі прийняття рішення на користь керівника, підпорядкована особа може розраховувати або на його лояльне ставлення, додаткове матеріальне заохочення, або на уникнення негативної реакції керівника, застосування дисциплінарного стягнення/ініціювання дисциплінарного стягнення щодо підпорядкованого працівника тощо. Своєю чергою, керівник </a:t>
            </a:r>
            <a:r>
              <a:rPr lang="uk-UA" dirty="0" err="1"/>
              <a:t>прагнутиме</a:t>
            </a:r>
            <a:r>
              <a:rPr lang="uk-UA" dirty="0"/>
              <a:t> віддячити підлеглому працівнику, який задовольнив приватний інтерес керівника.</a:t>
            </a:r>
          </a:p>
          <a:p>
            <a:pPr algn="just">
              <a:buFont typeface="Wingdings" panose="05000000000000000000" pitchFamily="2" charset="2"/>
              <a:buChar char="q"/>
            </a:pPr>
            <a:endParaRPr lang="en-US" dirty="0" smtClean="0">
              <a:latin typeface="+mn-lt"/>
            </a:endParaRPr>
          </a:p>
          <a:p>
            <a:endParaRPr lang="uk-UA" dirty="0"/>
          </a:p>
        </p:txBody>
      </p:sp>
      <p:sp>
        <p:nvSpPr>
          <p:cNvPr id="5" name="Штрихова стрілка вправо 4"/>
          <p:cNvSpPr/>
          <p:nvPr/>
        </p:nvSpPr>
        <p:spPr>
          <a:xfrm>
            <a:off x="10163909" y="5785339"/>
            <a:ext cx="1063868" cy="668215"/>
          </a:xfrm>
          <a:prstGeom prst="striped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4576357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6139" y="354947"/>
            <a:ext cx="9566030" cy="357230"/>
          </a:xfrm>
        </p:spPr>
        <p:txBody>
          <a:bodyPr>
            <a:noAutofit/>
          </a:bodyPr>
          <a:lstStyle/>
          <a:p>
            <a:pPr algn="ctr"/>
            <a:r>
              <a:rPr lang="uk-UA" sz="2400" b="1" dirty="0">
                <a:solidFill>
                  <a:schemeClr val="accent3">
                    <a:lumMod val="60000"/>
                    <a:lumOff val="40000"/>
                  </a:schemeClr>
                </a:solidFill>
              </a:rPr>
              <a:t>Службові/представницькі повноваження.</a:t>
            </a:r>
            <a:r>
              <a:rPr lang="uk-UA" sz="1600" dirty="0" smtClean="0"/>
              <a:t/>
            </a:r>
            <a:br>
              <a:rPr lang="uk-UA" sz="1600" dirty="0" smtClean="0"/>
            </a:br>
            <a:endParaRPr lang="uk-UA" sz="1600" b="1" dirty="0"/>
          </a:p>
        </p:txBody>
      </p:sp>
      <p:sp>
        <p:nvSpPr>
          <p:cNvPr id="4" name="Місце для вмісту 3"/>
          <p:cNvSpPr>
            <a:spLocks noGrp="1"/>
          </p:cNvSpPr>
          <p:nvPr>
            <p:ph idx="1"/>
          </p:nvPr>
        </p:nvSpPr>
        <p:spPr>
          <a:xfrm>
            <a:off x="967154" y="3071843"/>
            <a:ext cx="10427677" cy="3258618"/>
          </a:xfrm>
        </p:spPr>
        <p:txBody>
          <a:bodyPr>
            <a:normAutofit/>
          </a:bodyPr>
          <a:lstStyle/>
          <a:p>
            <a:pPr algn="just"/>
            <a:r>
              <a:rPr lang="uk-UA" sz="2200" dirty="0"/>
              <a:t>! Приватний інтерес може впливати на об’єктивність або неупередженість прийняття рішень, вчинення чи невчинення дій лише під час реалізації службових / представницьких повноважень, що є </a:t>
            </a:r>
            <a:r>
              <a:rPr lang="uk-UA" sz="2200" dirty="0">
                <a:solidFill>
                  <a:schemeClr val="bg2">
                    <a:lumMod val="60000"/>
                    <a:lumOff val="40000"/>
                  </a:schemeClr>
                </a:solidFill>
              </a:rPr>
              <a:t>дискреційними.</a:t>
            </a:r>
          </a:p>
          <a:p>
            <a:pPr algn="just"/>
            <a:r>
              <a:rPr lang="uk-UA" sz="2200" b="1" dirty="0" err="1" smtClean="0">
                <a:solidFill>
                  <a:schemeClr val="accent2">
                    <a:lumMod val="60000"/>
                    <a:lumOff val="40000"/>
                  </a:schemeClr>
                </a:solidFill>
              </a:rPr>
              <a:t>Дискреція</a:t>
            </a:r>
            <a:r>
              <a:rPr lang="uk-UA" sz="2200" dirty="0" smtClean="0"/>
              <a:t> </a:t>
            </a:r>
            <a:r>
              <a:rPr lang="uk-UA" sz="2200" dirty="0"/>
              <a:t>– можливість діяти на власний розсуд, обираючи з декількох можливих варіантів дій, рішень, або навпаки – не вчиняти дію, не приймати рішення (тобто </a:t>
            </a:r>
            <a:r>
              <a:rPr lang="uk-UA" sz="2200" dirty="0" err="1"/>
              <a:t>бездіяти</a:t>
            </a:r>
            <a:r>
              <a:rPr lang="uk-UA" sz="2200" dirty="0"/>
              <a:t>).</a:t>
            </a:r>
          </a:p>
          <a:p>
            <a:endParaRPr lang="uk-UA" dirty="0"/>
          </a:p>
        </p:txBody>
      </p:sp>
      <p:pic>
        <p:nvPicPr>
          <p:cNvPr id="5" name="Рисунок 4"/>
          <p:cNvPicPr/>
          <p:nvPr/>
        </p:nvPicPr>
        <p:blipFill>
          <a:blip r:embed="rId2">
            <a:extLst>
              <a:ext uri="{28A0092B-C50C-407E-A947-70E740481C1C}">
                <a14:useLocalDpi xmlns:a14="http://schemas.microsoft.com/office/drawing/2010/main" val="0"/>
              </a:ext>
            </a:extLst>
          </a:blip>
          <a:stretch>
            <a:fillRect/>
          </a:stretch>
        </p:blipFill>
        <p:spPr>
          <a:xfrm>
            <a:off x="3121269" y="798540"/>
            <a:ext cx="4648200" cy="2186940"/>
          </a:xfrm>
          <a:prstGeom prst="rect">
            <a:avLst/>
          </a:prstGeom>
        </p:spPr>
      </p:pic>
      <p:sp>
        <p:nvSpPr>
          <p:cNvPr id="7" name="Штрихова стрілка вправо 6"/>
          <p:cNvSpPr/>
          <p:nvPr/>
        </p:nvSpPr>
        <p:spPr>
          <a:xfrm>
            <a:off x="10163909" y="5785339"/>
            <a:ext cx="1063868" cy="668215"/>
          </a:xfrm>
          <a:prstGeom prst="striped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74341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6139" y="354947"/>
            <a:ext cx="9566030" cy="357230"/>
          </a:xfrm>
        </p:spPr>
        <p:txBody>
          <a:bodyPr>
            <a:noAutofit/>
          </a:bodyPr>
          <a:lstStyle/>
          <a:p>
            <a:pPr algn="ctr"/>
            <a:r>
              <a:rPr lang="uk-UA" sz="2400" b="1" dirty="0">
                <a:solidFill>
                  <a:schemeClr val="accent3">
                    <a:lumMod val="60000"/>
                    <a:lumOff val="40000"/>
                  </a:schemeClr>
                </a:solidFill>
              </a:rPr>
              <a:t>Службові/представницькі повноваження.</a:t>
            </a:r>
            <a:r>
              <a:rPr lang="uk-UA" sz="1600" dirty="0" smtClean="0"/>
              <a:t/>
            </a:r>
            <a:br>
              <a:rPr lang="uk-UA" sz="1600" dirty="0" smtClean="0"/>
            </a:br>
            <a:endParaRPr lang="uk-UA" sz="1600" b="1" dirty="0"/>
          </a:p>
        </p:txBody>
      </p:sp>
      <p:pic>
        <p:nvPicPr>
          <p:cNvPr id="5" name="Рисунок 4"/>
          <p:cNvPicPr/>
          <p:nvPr/>
        </p:nvPicPr>
        <p:blipFill>
          <a:blip r:embed="rId2">
            <a:extLst>
              <a:ext uri="{28A0092B-C50C-407E-A947-70E740481C1C}">
                <a14:useLocalDpi xmlns:a14="http://schemas.microsoft.com/office/drawing/2010/main" val="0"/>
              </a:ext>
            </a:extLst>
          </a:blip>
          <a:stretch>
            <a:fillRect/>
          </a:stretch>
        </p:blipFill>
        <p:spPr>
          <a:xfrm>
            <a:off x="756139" y="2020670"/>
            <a:ext cx="4648200" cy="2186940"/>
          </a:xfrm>
          <a:prstGeom prst="rect">
            <a:avLst/>
          </a:prstGeom>
        </p:spPr>
      </p:pic>
      <p:sp>
        <p:nvSpPr>
          <p:cNvPr id="6" name="Місце для вмісту 3"/>
          <p:cNvSpPr txBox="1">
            <a:spLocks/>
          </p:cNvSpPr>
          <p:nvPr/>
        </p:nvSpPr>
        <p:spPr>
          <a:xfrm>
            <a:off x="5539154" y="1036337"/>
            <a:ext cx="6453553" cy="5367789"/>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uk-UA" sz="2200" u="sng" dirty="0" smtClean="0">
                <a:solidFill>
                  <a:schemeClr val="accent2">
                    <a:lumMod val="60000"/>
                    <a:lumOff val="40000"/>
                  </a:schemeClr>
                </a:solidFill>
              </a:rPr>
              <a:t>Де можуть визначатися службові / представницькі повноваження особи:         </a:t>
            </a:r>
            <a:endParaRPr lang="uk-UA" sz="2200" dirty="0" smtClean="0">
              <a:solidFill>
                <a:schemeClr val="accent2">
                  <a:lumMod val="60000"/>
                  <a:lumOff val="40000"/>
                </a:schemeClr>
              </a:solidFill>
            </a:endParaRPr>
          </a:p>
          <a:p>
            <a:pPr algn="just">
              <a:buFont typeface="Wingdings" panose="05000000000000000000" pitchFamily="2" charset="2"/>
              <a:buChar char="q"/>
            </a:pPr>
            <a:r>
              <a:rPr lang="uk-UA" sz="2200" dirty="0" smtClean="0"/>
              <a:t>закони, інші нормативно-правові акти (наприклад, положення про орган, установу, організацію);</a:t>
            </a:r>
          </a:p>
          <a:p>
            <a:pPr algn="just">
              <a:buFont typeface="Wingdings" panose="05000000000000000000" pitchFamily="2" charset="2"/>
              <a:buChar char="q"/>
            </a:pPr>
            <a:r>
              <a:rPr lang="uk-UA" sz="2200" dirty="0" smtClean="0"/>
              <a:t>трудові договори (контракти);</a:t>
            </a:r>
          </a:p>
          <a:p>
            <a:pPr algn="just">
              <a:buFont typeface="Wingdings" panose="05000000000000000000" pitchFamily="2" charset="2"/>
              <a:buChar char="q"/>
            </a:pPr>
            <a:r>
              <a:rPr lang="uk-UA" sz="2200" dirty="0" smtClean="0"/>
              <a:t>статути підприємств;</a:t>
            </a:r>
          </a:p>
          <a:p>
            <a:pPr algn="just">
              <a:buFont typeface="Wingdings" panose="05000000000000000000" pitchFamily="2" charset="2"/>
              <a:buChar char="q"/>
            </a:pPr>
            <a:r>
              <a:rPr lang="uk-UA" sz="2200" dirty="0" smtClean="0"/>
              <a:t>положення про структурні підрозділи органів, установ, організацій;</a:t>
            </a:r>
          </a:p>
          <a:p>
            <a:pPr algn="just">
              <a:buFont typeface="Wingdings" panose="05000000000000000000" pitchFamily="2" charset="2"/>
              <a:buChar char="q"/>
            </a:pPr>
            <a:r>
              <a:rPr lang="uk-UA" sz="2200" dirty="0" smtClean="0"/>
              <a:t>посадові інструкції;</a:t>
            </a:r>
          </a:p>
          <a:p>
            <a:pPr>
              <a:buFont typeface="Wingdings" panose="05000000000000000000" pitchFamily="2" charset="2"/>
              <a:buChar char="q"/>
            </a:pPr>
            <a:r>
              <a:rPr lang="uk-UA" sz="2200" dirty="0" smtClean="0"/>
              <a:t>організаційно-розпорядчі документи (наприклад, у разі створення комісії чи робочої групи, повноваження можуть визначатися положенням про відповідну комісію/робочу групу, що затверджується внутрішнім організаційно-розпорядчим документом);</a:t>
            </a:r>
          </a:p>
          <a:p>
            <a:pPr algn="just">
              <a:buFont typeface="Wingdings" panose="05000000000000000000" pitchFamily="2" charset="2"/>
              <a:buChar char="q"/>
            </a:pPr>
            <a:r>
              <a:rPr lang="uk-UA" sz="2200" dirty="0" smtClean="0"/>
              <a:t>доручення керівників;</a:t>
            </a:r>
          </a:p>
          <a:p>
            <a:pPr algn="just">
              <a:buFont typeface="Wingdings" panose="05000000000000000000" pitchFamily="2" charset="2"/>
              <a:buChar char="q"/>
            </a:pPr>
            <a:r>
              <a:rPr lang="uk-UA" sz="2200" dirty="0" smtClean="0"/>
              <a:t>регламенти.</a:t>
            </a:r>
          </a:p>
          <a:p>
            <a:endParaRPr lang="uk-UA" dirty="0"/>
          </a:p>
        </p:txBody>
      </p:sp>
      <p:sp>
        <p:nvSpPr>
          <p:cNvPr id="7" name="Штрихова стрілка вправо 6"/>
          <p:cNvSpPr/>
          <p:nvPr/>
        </p:nvSpPr>
        <p:spPr>
          <a:xfrm>
            <a:off x="10163909" y="5785339"/>
            <a:ext cx="1063868" cy="668215"/>
          </a:xfrm>
          <a:prstGeom prst="striped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674171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6139" y="354947"/>
            <a:ext cx="9566030" cy="357230"/>
          </a:xfrm>
        </p:spPr>
        <p:txBody>
          <a:bodyPr>
            <a:noAutofit/>
          </a:bodyPr>
          <a:lstStyle/>
          <a:p>
            <a:pPr algn="ctr"/>
            <a:r>
              <a:rPr lang="uk-UA" sz="2400" b="1" dirty="0" smtClean="0">
                <a:solidFill>
                  <a:schemeClr val="accent2">
                    <a:lumMod val="60000"/>
                    <a:lumOff val="40000"/>
                  </a:schemeClr>
                </a:solidFill>
              </a:rPr>
              <a:t>Приклад</a:t>
            </a:r>
            <a:endParaRPr lang="uk-UA" sz="1600" b="1" dirty="0">
              <a:solidFill>
                <a:schemeClr val="accent2">
                  <a:lumMod val="60000"/>
                  <a:lumOff val="40000"/>
                </a:schemeClr>
              </a:solidFill>
            </a:endParaRPr>
          </a:p>
        </p:txBody>
      </p:sp>
      <p:sp>
        <p:nvSpPr>
          <p:cNvPr id="4" name="Місце для вмісту 3"/>
          <p:cNvSpPr>
            <a:spLocks noGrp="1"/>
          </p:cNvSpPr>
          <p:nvPr>
            <p:ph idx="1"/>
          </p:nvPr>
        </p:nvSpPr>
        <p:spPr>
          <a:xfrm>
            <a:off x="479061" y="883541"/>
            <a:ext cx="9684848" cy="5490882"/>
          </a:xfrm>
        </p:spPr>
        <p:txBody>
          <a:bodyPr>
            <a:normAutofit fontScale="70000" lnSpcReduction="20000"/>
          </a:bodyPr>
          <a:lstStyle/>
          <a:p>
            <a:pPr marL="0" indent="0" algn="just">
              <a:buNone/>
            </a:pPr>
            <a:r>
              <a:rPr lang="uk-UA" dirty="0" smtClean="0"/>
              <a:t>У </a:t>
            </a:r>
            <a:r>
              <a:rPr lang="uk-UA" dirty="0"/>
              <a:t>підпорядкуванні директора державного підприємства (посадова особа юридичної особи публічного права) працює його дружина. Статутом підприємства передбачено, що його директор визначає умови оплати праці працівників та застосовує </a:t>
            </a:r>
            <a:r>
              <a:rPr lang="uk-UA" dirty="0" smtClean="0"/>
              <a:t>заходи </a:t>
            </a:r>
            <a:r>
              <a:rPr lang="uk-UA" dirty="0"/>
              <a:t>матеріального заохочення, накладає на працівників стягнення.</a:t>
            </a:r>
          </a:p>
          <a:p>
            <a:pPr marL="0" indent="0" algn="just">
              <a:buNone/>
            </a:pPr>
            <a:r>
              <a:rPr lang="uk-UA" u="sng" dirty="0" smtClean="0">
                <a:solidFill>
                  <a:schemeClr val="accent3">
                    <a:lumMod val="60000"/>
                    <a:lumOff val="40000"/>
                  </a:schemeClr>
                </a:solidFill>
              </a:rPr>
              <a:t>У цій ситуації у директора підприємства наявний приватний інтерес </a:t>
            </a:r>
            <a:r>
              <a:rPr lang="uk-UA" dirty="0" smtClean="0"/>
              <a:t>(</a:t>
            </a:r>
            <a:r>
              <a:rPr lang="uk-UA" dirty="0"/>
              <a:t>зумовлений спільною роботою з членом сім’ї) у сфері виконання службових повноважень, який може вплинути на об’єктивність чи неупередженість прийняття рішень або на вчинення/невчинення дій під час виконання ним повноважень стосовно своєї дружини.</a:t>
            </a:r>
          </a:p>
          <a:p>
            <a:pPr marL="0" indent="0" algn="just">
              <a:buNone/>
            </a:pPr>
            <a:endParaRPr lang="uk-UA" dirty="0" smtClean="0"/>
          </a:p>
          <a:p>
            <a:pPr marL="0" indent="0" algn="just">
              <a:buNone/>
            </a:pPr>
            <a:r>
              <a:rPr lang="uk-UA" dirty="0" smtClean="0"/>
              <a:t>Отже</a:t>
            </a:r>
            <a:r>
              <a:rPr lang="uk-UA" dirty="0"/>
              <a:t>, визначення умов оплати праці працівників та застосування заходів матеріального заохочення, накладення стягнень на працівників</a:t>
            </a:r>
            <a:r>
              <a:rPr lang="uk-UA" dirty="0" smtClean="0"/>
              <a:t>.</a:t>
            </a:r>
          </a:p>
          <a:p>
            <a:pPr marL="0" indent="0" algn="just">
              <a:buNone/>
            </a:pPr>
            <a:r>
              <a:rPr lang="uk-UA" dirty="0" smtClean="0"/>
              <a:t>Статутом </a:t>
            </a:r>
            <a:r>
              <a:rPr lang="uk-UA" dirty="0"/>
              <a:t>підприємства передбачено, що його директор визначає умови оплати праці працівників та застосовує заходи матеріального заохочення, накладає на працівників стягнення. Положенням про преміювання, що діє на підприємстві, передбачено, що:</a:t>
            </a:r>
          </a:p>
          <a:p>
            <a:pPr algn="just">
              <a:buFont typeface="Wingdings" panose="05000000000000000000" pitchFamily="2" charset="2"/>
              <a:buChar char="q"/>
            </a:pPr>
            <a:r>
              <a:rPr lang="uk-UA" dirty="0"/>
              <a:t>директор на власний розсуд вирішує питання щодо доцільності матеріального заохочення (преміювання) працівників;</a:t>
            </a:r>
          </a:p>
          <a:p>
            <a:pPr algn="just">
              <a:buFont typeface="Wingdings" panose="05000000000000000000" pitchFamily="2" charset="2"/>
              <a:buChar char="q"/>
            </a:pPr>
            <a:r>
              <a:rPr lang="uk-UA" dirty="0"/>
              <a:t>директор своїм наказом визначає конкретний розмір премії для працівника залежно від його особистого внеску в діяльність підприємства.</a:t>
            </a:r>
          </a:p>
          <a:p>
            <a:pPr marL="0" indent="0" algn="just">
              <a:buNone/>
            </a:pPr>
            <a:r>
              <a:rPr lang="uk-UA" dirty="0"/>
              <a:t>Наявний приватний інтерес у цьому випадку не дає змоги директору підприємства об’єктивно оцінити роботу своєї дружини, а тому реалізація наведеного повноваження стосовно неї здійснюватиметься в умовах реального конфлікту інтересів.</a:t>
            </a:r>
          </a:p>
          <a:p>
            <a:pPr marL="0" indent="0" algn="just">
              <a:buNone/>
            </a:pPr>
            <a:r>
              <a:rPr lang="uk-UA" u="sng" dirty="0">
                <a:solidFill>
                  <a:schemeClr val="accent2">
                    <a:lumMod val="60000"/>
                    <a:lumOff val="40000"/>
                  </a:schemeClr>
                </a:solidFill>
              </a:rPr>
              <a:t>Дискреційні повноваження наявні.</a:t>
            </a:r>
          </a:p>
          <a:p>
            <a:pPr marL="0" indent="0" algn="just">
              <a:buNone/>
            </a:pPr>
            <a:r>
              <a:rPr lang="uk-UA" dirty="0">
                <a:solidFill>
                  <a:srgbClr val="FF0000"/>
                </a:solidFill>
              </a:rPr>
              <a:t>Увага! </a:t>
            </a:r>
            <a:r>
              <a:rPr lang="uk-UA" dirty="0"/>
              <a:t>Конфлікт інтересів не виникає у випадку вчинення дій або прийняття рішень поза межами наданих службових/представницьких повноважень.</a:t>
            </a:r>
          </a:p>
          <a:p>
            <a:endParaRPr lang="uk-UA" dirty="0"/>
          </a:p>
        </p:txBody>
      </p:sp>
      <p:sp>
        <p:nvSpPr>
          <p:cNvPr id="6" name="Штрихова стрілка вправо 5"/>
          <p:cNvSpPr/>
          <p:nvPr/>
        </p:nvSpPr>
        <p:spPr>
          <a:xfrm>
            <a:off x="10163909" y="5785339"/>
            <a:ext cx="1063868" cy="668215"/>
          </a:xfrm>
          <a:prstGeom prst="striped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2253251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6139" y="354947"/>
            <a:ext cx="9566030" cy="357230"/>
          </a:xfrm>
        </p:spPr>
        <p:txBody>
          <a:bodyPr>
            <a:noAutofit/>
          </a:bodyPr>
          <a:lstStyle/>
          <a:p>
            <a:pPr algn="ctr"/>
            <a:r>
              <a:rPr lang="uk-UA" sz="2000" b="1" dirty="0">
                <a:solidFill>
                  <a:schemeClr val="accent3">
                    <a:lumMod val="60000"/>
                    <a:lumOff val="40000"/>
                  </a:schemeClr>
                </a:solidFill>
              </a:rPr>
              <a:t>Суперечність між приватним інтересом та повноваженнями</a:t>
            </a:r>
          </a:p>
        </p:txBody>
      </p:sp>
      <p:sp>
        <p:nvSpPr>
          <p:cNvPr id="4" name="Місце для вмісту 3"/>
          <p:cNvSpPr>
            <a:spLocks noGrp="1"/>
          </p:cNvSpPr>
          <p:nvPr>
            <p:ph idx="1"/>
          </p:nvPr>
        </p:nvSpPr>
        <p:spPr>
          <a:xfrm>
            <a:off x="549399" y="1213338"/>
            <a:ext cx="9843108" cy="4475285"/>
          </a:xfrm>
        </p:spPr>
        <p:txBody>
          <a:bodyPr>
            <a:normAutofit fontScale="92500" lnSpcReduction="20000"/>
          </a:bodyPr>
          <a:lstStyle/>
          <a:p>
            <a:pPr marL="0" indent="0" algn="just">
              <a:buNone/>
            </a:pPr>
            <a:r>
              <a:rPr lang="uk-UA" b="1" u="sng" dirty="0">
                <a:solidFill>
                  <a:schemeClr val="accent1">
                    <a:lumMod val="60000"/>
                    <a:lumOff val="40000"/>
                  </a:schemeClr>
                </a:solidFill>
              </a:rPr>
              <a:t>Суперечність полягає в тому</a:t>
            </a:r>
            <a:r>
              <a:rPr lang="uk-UA" dirty="0">
                <a:solidFill>
                  <a:schemeClr val="accent1">
                    <a:lumMod val="60000"/>
                    <a:lumOff val="40000"/>
                  </a:schemeClr>
                </a:solidFill>
              </a:rPr>
              <a:t>, </a:t>
            </a:r>
            <a:r>
              <a:rPr lang="uk-UA" dirty="0"/>
              <a:t>що, з одного боку, в особи наявний приватний інтерес (майновий або немайновий), а з іншого, особа, яка уповноважена на виконання функцій держави або місцевого самоврядування (або прирівняна до неї), має виконувати свої службові обов’язки в публічних інтересах (держави, територіальної громади тощо), виключаючи можливість будь-якого впливу приватного інтересу.</a:t>
            </a:r>
          </a:p>
          <a:p>
            <a:pPr marL="0" indent="0" algn="just">
              <a:buNone/>
            </a:pPr>
            <a:endParaRPr lang="uk-UA" dirty="0"/>
          </a:p>
          <a:p>
            <a:pPr marL="0" indent="0" algn="just">
              <a:buNone/>
            </a:pPr>
            <a:r>
              <a:rPr lang="uk-UA" dirty="0"/>
              <a:t>Таким чином, публічний службовець, приймаючи те чи інше рішення (вчиняючи ту чи іншу дію), по суті стоїть перед вибором задоволення публічного інтересу (на користь держави, територіальної громади) або приватного інтересу (власних інтересів, інтересів близьких осіб).</a:t>
            </a:r>
          </a:p>
          <a:p>
            <a:pPr marL="0" indent="0" algn="just">
              <a:buNone/>
            </a:pPr>
            <a:r>
              <a:rPr lang="uk-UA" dirty="0" smtClean="0"/>
              <a:t>      </a:t>
            </a:r>
          </a:p>
          <a:p>
            <a:pPr marL="0" indent="0" algn="just">
              <a:buNone/>
            </a:pPr>
            <a:r>
              <a:rPr lang="uk-UA" dirty="0" smtClean="0"/>
              <a:t>! </a:t>
            </a:r>
            <a:r>
              <a:rPr lang="uk-UA" dirty="0"/>
              <a:t>Тому навіть за умови, що особа, маючи приватний інтерес, приймає об’єктивні та неупереджені рішення, вона вчиняє дії в умовах реального конфлікту інтересів.</a:t>
            </a:r>
          </a:p>
          <a:p>
            <a:endParaRPr lang="uk-UA" dirty="0"/>
          </a:p>
        </p:txBody>
      </p:sp>
      <p:sp>
        <p:nvSpPr>
          <p:cNvPr id="5" name="Штрихова стрілка вправо 4"/>
          <p:cNvSpPr/>
          <p:nvPr/>
        </p:nvSpPr>
        <p:spPr>
          <a:xfrm>
            <a:off x="10163909" y="5785339"/>
            <a:ext cx="1063868" cy="668215"/>
          </a:xfrm>
          <a:prstGeom prst="striped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8211757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6139" y="354947"/>
            <a:ext cx="9566030" cy="357230"/>
          </a:xfrm>
        </p:spPr>
        <p:txBody>
          <a:bodyPr>
            <a:noAutofit/>
          </a:bodyPr>
          <a:lstStyle/>
          <a:p>
            <a:pPr lvl="0" algn="ctr"/>
            <a:r>
              <a:rPr lang="uk-UA" sz="2400" b="1" u="sng" dirty="0" smtClean="0">
                <a:solidFill>
                  <a:schemeClr val="accent3">
                    <a:lumMod val="60000"/>
                    <a:lumOff val="40000"/>
                  </a:schemeClr>
                </a:solidFill>
              </a:rPr>
              <a:t>3. Відмінність </a:t>
            </a:r>
            <a:r>
              <a:rPr lang="uk-UA" sz="2400" b="1" u="sng" dirty="0">
                <a:solidFill>
                  <a:schemeClr val="accent3">
                    <a:lumMod val="60000"/>
                    <a:lumOff val="40000"/>
                  </a:schemeClr>
                </a:solidFill>
              </a:rPr>
              <a:t>між потенційним та реальним конфліктом </a:t>
            </a:r>
            <a:r>
              <a:rPr lang="uk-UA" sz="2400" b="1" u="sng" dirty="0" smtClean="0">
                <a:solidFill>
                  <a:schemeClr val="accent3">
                    <a:lumMod val="60000"/>
                    <a:lumOff val="40000"/>
                  </a:schemeClr>
                </a:solidFill>
              </a:rPr>
              <a:t>інтересів</a:t>
            </a:r>
            <a:endParaRPr lang="uk-UA" sz="2400" dirty="0">
              <a:solidFill>
                <a:schemeClr val="accent3">
                  <a:lumMod val="60000"/>
                  <a:lumOff val="40000"/>
                </a:schemeClr>
              </a:solidFill>
            </a:endParaRPr>
          </a:p>
        </p:txBody>
      </p:sp>
      <p:sp>
        <p:nvSpPr>
          <p:cNvPr id="4" name="Місце для вмісту 3"/>
          <p:cNvSpPr>
            <a:spLocks noGrp="1"/>
          </p:cNvSpPr>
          <p:nvPr>
            <p:ph idx="1"/>
          </p:nvPr>
        </p:nvSpPr>
        <p:spPr>
          <a:xfrm>
            <a:off x="617600" y="3402623"/>
            <a:ext cx="9546309" cy="3112477"/>
          </a:xfrm>
        </p:spPr>
        <p:txBody>
          <a:bodyPr>
            <a:normAutofit/>
          </a:bodyPr>
          <a:lstStyle/>
          <a:p>
            <a:pPr algn="just"/>
            <a:r>
              <a:rPr lang="uk-UA" b="1" i="1" dirty="0">
                <a:solidFill>
                  <a:schemeClr val="accent3">
                    <a:lumMod val="60000"/>
                    <a:lumOff val="40000"/>
                  </a:schemeClr>
                </a:solidFill>
              </a:rPr>
              <a:t>При потенційному конфлікті інтересів</a:t>
            </a:r>
            <a:r>
              <a:rPr lang="uk-UA" dirty="0">
                <a:solidFill>
                  <a:schemeClr val="accent3">
                    <a:lumMod val="60000"/>
                    <a:lumOff val="40000"/>
                  </a:schemeClr>
                </a:solidFill>
              </a:rPr>
              <a:t> </a:t>
            </a:r>
            <a:r>
              <a:rPr lang="uk-UA" dirty="0"/>
              <a:t>у особи наявний приватний інтерес у сфері, в якій вона виконує свої службові/представницькі повноваження. Така ситуація надалі впливатиме на об’єктивність особи під час реалізації повноважень.</a:t>
            </a:r>
          </a:p>
          <a:p>
            <a:pPr algn="just"/>
            <a:r>
              <a:rPr lang="uk-UA" b="1" i="1" dirty="0">
                <a:solidFill>
                  <a:schemeClr val="bg2">
                    <a:lumMod val="60000"/>
                    <a:lumOff val="40000"/>
                  </a:schemeClr>
                </a:solidFill>
              </a:rPr>
              <a:t>При реальному конфлікті інтересів</a:t>
            </a:r>
            <a:r>
              <a:rPr lang="uk-UA" dirty="0">
                <a:solidFill>
                  <a:schemeClr val="bg2">
                    <a:lumMod val="60000"/>
                    <a:lumOff val="40000"/>
                  </a:schemeClr>
                </a:solidFill>
              </a:rPr>
              <a:t> </a:t>
            </a:r>
            <a:r>
              <a:rPr lang="uk-UA" dirty="0"/>
              <a:t>особа реалізує (повинна реалізувати) свої повноваження з питання, у якому у неї наявний приватний інтерес. Це викликає суперечність між повноваженнями і приватним інтересом, яка впливає на об’єктивність вчинення дій чи прийняття рішень.</a:t>
            </a:r>
          </a:p>
          <a:p>
            <a:endParaRPr lang="uk-UA" dirty="0"/>
          </a:p>
        </p:txBody>
      </p:sp>
      <p:pic>
        <p:nvPicPr>
          <p:cNvPr id="5" name="Рисунок 4" descr="C:\Users\cherevko\AppData\Local\Microsoft\Windows\INetCache\Content.MSO\2A8028B5.tmp"/>
          <p:cNvPicPr/>
          <p:nvPr/>
        </p:nvPicPr>
        <p:blipFill>
          <a:blip r:embed="rId2">
            <a:extLst>
              <a:ext uri="{28A0092B-C50C-407E-A947-70E740481C1C}">
                <a14:useLocalDpi xmlns:a14="http://schemas.microsoft.com/office/drawing/2010/main" val="0"/>
              </a:ext>
            </a:extLst>
          </a:blip>
          <a:srcRect/>
          <a:stretch>
            <a:fillRect/>
          </a:stretch>
        </p:blipFill>
        <p:spPr bwMode="auto">
          <a:xfrm>
            <a:off x="2734041" y="1234953"/>
            <a:ext cx="5229225" cy="2066925"/>
          </a:xfrm>
          <a:prstGeom prst="rect">
            <a:avLst/>
          </a:prstGeom>
          <a:noFill/>
          <a:ln>
            <a:noFill/>
          </a:ln>
        </p:spPr>
      </p:pic>
      <p:sp>
        <p:nvSpPr>
          <p:cNvPr id="6" name="Штрихова стрілка вправо 5"/>
          <p:cNvSpPr/>
          <p:nvPr/>
        </p:nvSpPr>
        <p:spPr>
          <a:xfrm>
            <a:off x="10163909" y="5785339"/>
            <a:ext cx="1063868" cy="668215"/>
          </a:xfrm>
          <a:prstGeom prst="striped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8812969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6139" y="354947"/>
            <a:ext cx="9566030" cy="357230"/>
          </a:xfrm>
        </p:spPr>
        <p:txBody>
          <a:bodyPr>
            <a:noAutofit/>
          </a:bodyPr>
          <a:lstStyle/>
          <a:p>
            <a:pPr lvl="0" algn="ctr"/>
            <a:r>
              <a:rPr lang="uk-UA" sz="2400" b="1" dirty="0" smtClean="0">
                <a:solidFill>
                  <a:schemeClr val="accent3">
                    <a:lumMod val="60000"/>
                    <a:lumOff val="40000"/>
                  </a:schemeClr>
                </a:solidFill>
              </a:rPr>
              <a:t>Приклад</a:t>
            </a:r>
            <a:endParaRPr lang="uk-UA" sz="2400" b="1" dirty="0">
              <a:solidFill>
                <a:schemeClr val="accent3">
                  <a:lumMod val="60000"/>
                  <a:lumOff val="40000"/>
                </a:schemeClr>
              </a:solidFill>
            </a:endParaRPr>
          </a:p>
        </p:txBody>
      </p:sp>
      <p:sp>
        <p:nvSpPr>
          <p:cNvPr id="4" name="Місце для вмісту 3"/>
          <p:cNvSpPr>
            <a:spLocks noGrp="1"/>
          </p:cNvSpPr>
          <p:nvPr>
            <p:ph idx="1"/>
          </p:nvPr>
        </p:nvSpPr>
        <p:spPr>
          <a:xfrm>
            <a:off x="617600" y="844062"/>
            <a:ext cx="9843108" cy="5380892"/>
          </a:xfrm>
        </p:spPr>
        <p:txBody>
          <a:bodyPr>
            <a:normAutofit fontScale="85000" lnSpcReduction="20000"/>
          </a:bodyPr>
          <a:lstStyle/>
          <a:p>
            <a:pPr marL="0" indent="0" algn="just">
              <a:buNone/>
            </a:pPr>
            <a:r>
              <a:rPr lang="uk-UA" dirty="0"/>
              <a:t>Керівник державного підприємства, відповідно до статуту державного підприємства та укладеного з ним контракту, наділений широким колом службових повноважень, що реалізуються стосовно всіх працівників підприємства. Зокрема, має право застосовувати заходи заохочення, у тому числі встановлення їм премій та визначення їх розміру.</a:t>
            </a:r>
          </a:p>
          <a:p>
            <a:pPr marL="0" indent="0" algn="just">
              <a:buNone/>
            </a:pPr>
            <a:r>
              <a:rPr lang="uk-UA" dirty="0"/>
              <a:t>На підприємстві працює близька особа керівника – його дружина. За таких обставин у сфері реалізації службових повноважень керівника підприємства існує приватний інтерес, що за певних обставин може впливати на об’єктивність прийняття рішень, вчинення дій у межах реалізації повноважень, зокрема щодо преміювання.</a:t>
            </a:r>
          </a:p>
          <a:p>
            <a:pPr marL="0" indent="0" algn="just">
              <a:buNone/>
            </a:pPr>
            <a:endParaRPr lang="uk-UA" dirty="0" smtClean="0"/>
          </a:p>
          <a:p>
            <a:pPr marL="0" indent="0" algn="just">
              <a:buNone/>
            </a:pPr>
            <a:r>
              <a:rPr lang="uk-UA" dirty="0" smtClean="0"/>
              <a:t>Така </a:t>
            </a:r>
            <a:r>
              <a:rPr lang="uk-UA" dirty="0"/>
              <a:t>ситуація є </a:t>
            </a:r>
            <a:r>
              <a:rPr lang="uk-UA" i="1" dirty="0">
                <a:solidFill>
                  <a:schemeClr val="accent3">
                    <a:lumMod val="60000"/>
                    <a:lumOff val="40000"/>
                  </a:schemeClr>
                </a:solidFill>
              </a:rPr>
              <a:t>потенційним конфліктом інтересів</a:t>
            </a:r>
            <a:r>
              <a:rPr lang="uk-UA" dirty="0" smtClean="0">
                <a:solidFill>
                  <a:schemeClr val="accent3">
                    <a:lumMod val="60000"/>
                    <a:lumOff val="40000"/>
                  </a:schemeClr>
                </a:solidFill>
              </a:rPr>
              <a:t>.</a:t>
            </a:r>
          </a:p>
          <a:p>
            <a:pPr marL="0" indent="0" algn="just">
              <a:buNone/>
            </a:pPr>
            <a:r>
              <a:rPr lang="uk-UA" dirty="0"/>
              <a:t>Підписання наказу про преміювання, у тому числі, близької особи, буде свідчити про прийняття рішення в умовах </a:t>
            </a:r>
            <a:r>
              <a:rPr lang="uk-UA" i="1" dirty="0">
                <a:solidFill>
                  <a:schemeClr val="bg2">
                    <a:lumMod val="60000"/>
                    <a:lumOff val="40000"/>
                  </a:schemeClr>
                </a:solidFill>
              </a:rPr>
              <a:t>реального конфлікту інтересів</a:t>
            </a:r>
            <a:r>
              <a:rPr lang="uk-UA" dirty="0" smtClean="0"/>
              <a:t>.</a:t>
            </a:r>
          </a:p>
          <a:p>
            <a:pPr marL="0" indent="0" algn="just">
              <a:buNone/>
            </a:pPr>
            <a:r>
              <a:rPr lang="uk-UA" u="sng" dirty="0">
                <a:solidFill>
                  <a:schemeClr val="accent2">
                    <a:lumMod val="60000"/>
                    <a:lumOff val="40000"/>
                  </a:schemeClr>
                </a:solidFill>
              </a:rPr>
              <a:t>! Не має значення, хто саме ініціював призначення близькій особі премії та ким був запропонований її розмір</a:t>
            </a:r>
            <a:r>
              <a:rPr lang="uk-UA" u="sng" dirty="0" smtClean="0">
                <a:solidFill>
                  <a:schemeClr val="accent2">
                    <a:lumMod val="60000"/>
                    <a:lumOff val="40000"/>
                  </a:schemeClr>
                </a:solidFill>
              </a:rPr>
              <a:t>.</a:t>
            </a:r>
          </a:p>
          <a:p>
            <a:pPr marL="0" indent="0" algn="just">
              <a:buNone/>
            </a:pPr>
            <a:endParaRPr lang="uk-UA" u="sng" dirty="0">
              <a:solidFill>
                <a:schemeClr val="accent2">
                  <a:lumMod val="60000"/>
                  <a:lumOff val="40000"/>
                </a:schemeClr>
              </a:solidFill>
            </a:endParaRPr>
          </a:p>
          <a:p>
            <a:pPr marL="0" indent="0" algn="just">
              <a:buNone/>
            </a:pPr>
            <a:r>
              <a:rPr lang="uk-UA" dirty="0"/>
              <a:t>! </a:t>
            </a:r>
            <a:r>
              <a:rPr lang="uk-UA" b="1" u="sng" dirty="0">
                <a:solidFill>
                  <a:schemeClr val="accent1">
                    <a:lumMod val="60000"/>
                    <a:lumOff val="40000"/>
                  </a:schemeClr>
                </a:solidFill>
              </a:rPr>
              <a:t>Неповідомлення про потенційний та реальний конфлікт інтересів</a:t>
            </a:r>
            <a:r>
              <a:rPr lang="uk-UA" dirty="0">
                <a:solidFill>
                  <a:schemeClr val="accent1">
                    <a:lumMod val="60000"/>
                    <a:lumOff val="40000"/>
                  </a:schemeClr>
                </a:solidFill>
              </a:rPr>
              <a:t>, </a:t>
            </a:r>
            <a:r>
              <a:rPr lang="uk-UA" dirty="0"/>
              <a:t>вчинення дій/прийняття рішень в умовах реального конфлікту інтересів тягнуть за собою </a:t>
            </a:r>
            <a:r>
              <a:rPr lang="uk-UA" u="sng" dirty="0">
                <a:solidFill>
                  <a:schemeClr val="accent1">
                    <a:lumMod val="60000"/>
                    <a:lumOff val="40000"/>
                  </a:schemeClr>
                </a:solidFill>
              </a:rPr>
              <a:t>відповідальність.</a:t>
            </a:r>
          </a:p>
          <a:p>
            <a:pPr marL="0" indent="0" algn="just">
              <a:buNone/>
            </a:pPr>
            <a:endParaRPr lang="uk-UA" dirty="0">
              <a:solidFill>
                <a:schemeClr val="accent2">
                  <a:lumMod val="60000"/>
                  <a:lumOff val="40000"/>
                </a:schemeClr>
              </a:solidFill>
            </a:endParaRPr>
          </a:p>
          <a:p>
            <a:pPr marL="0" indent="0" algn="just">
              <a:buNone/>
            </a:pPr>
            <a:endParaRPr lang="uk-UA" dirty="0"/>
          </a:p>
          <a:p>
            <a:pPr marL="0" indent="0" algn="just">
              <a:buNone/>
            </a:pPr>
            <a:endParaRPr lang="uk-UA" dirty="0">
              <a:solidFill>
                <a:schemeClr val="accent3">
                  <a:lumMod val="60000"/>
                  <a:lumOff val="40000"/>
                </a:schemeClr>
              </a:solidFill>
            </a:endParaRPr>
          </a:p>
          <a:p>
            <a:endParaRPr lang="uk-UA" dirty="0"/>
          </a:p>
        </p:txBody>
      </p:sp>
      <p:sp>
        <p:nvSpPr>
          <p:cNvPr id="6" name="Штрихова стрілка вправо 5"/>
          <p:cNvSpPr/>
          <p:nvPr/>
        </p:nvSpPr>
        <p:spPr>
          <a:xfrm>
            <a:off x="10163909" y="5785339"/>
            <a:ext cx="1063868" cy="668215"/>
          </a:xfrm>
          <a:prstGeom prst="striped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5795341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46898" y="2713696"/>
            <a:ext cx="9566030" cy="357230"/>
          </a:xfrm>
        </p:spPr>
        <p:txBody>
          <a:bodyPr>
            <a:noAutofit/>
          </a:bodyPr>
          <a:lstStyle/>
          <a:p>
            <a:pPr algn="ctr"/>
            <a:r>
              <a:rPr lang="uk-UA" sz="2400" b="1" dirty="0" smtClean="0">
                <a:solidFill>
                  <a:schemeClr val="accent3">
                    <a:lumMod val="60000"/>
                    <a:lumOff val="40000"/>
                  </a:schemeClr>
                </a:solidFill>
              </a:rPr>
              <a:t>Далі «Модуль 2»</a:t>
            </a:r>
            <a:endParaRPr lang="uk-UA" sz="1600" b="1" dirty="0"/>
          </a:p>
        </p:txBody>
      </p:sp>
      <p:sp>
        <p:nvSpPr>
          <p:cNvPr id="4" name="Місце для вмісту 3"/>
          <p:cNvSpPr>
            <a:spLocks noGrp="1"/>
          </p:cNvSpPr>
          <p:nvPr>
            <p:ph idx="1"/>
          </p:nvPr>
        </p:nvSpPr>
        <p:spPr>
          <a:xfrm>
            <a:off x="690282" y="584503"/>
            <a:ext cx="6391835" cy="5379267"/>
          </a:xfrm>
        </p:spPr>
        <p:txBody>
          <a:bodyPr>
            <a:normAutofit fontScale="92500" lnSpcReduction="10000"/>
          </a:bodyPr>
          <a:lstStyle/>
          <a:p>
            <a:pPr marL="0" indent="0" algn="ctr">
              <a:buNone/>
            </a:pPr>
            <a:r>
              <a:rPr lang="uk-UA" b="1" u="sng" dirty="0" smtClean="0">
                <a:solidFill>
                  <a:schemeClr val="accent3">
                    <a:lumMod val="60000"/>
                    <a:lumOff val="40000"/>
                  </a:schemeClr>
                </a:solidFill>
              </a:rPr>
              <a:t>Джерела:</a:t>
            </a:r>
          </a:p>
          <a:p>
            <a:pPr algn="just"/>
            <a:r>
              <a:rPr lang="uk-UA" dirty="0"/>
              <a:t>1.Закон України «Про запобігання корупції» від 14 жовтня 2014 року № 1700-VII. Режим доступу: </a:t>
            </a:r>
            <a:r>
              <a:rPr lang="uk-UA" u="sng" dirty="0">
                <a:hlinkClick r:id="rId2"/>
              </a:rPr>
              <a:t>https://zakon.rada.gov.ua/laws/show/1700-18#Text</a:t>
            </a:r>
            <a:r>
              <a:rPr lang="uk-UA" dirty="0"/>
              <a:t> </a:t>
            </a:r>
          </a:p>
          <a:p>
            <a:pPr algn="just"/>
            <a:r>
              <a:rPr lang="uk-UA" dirty="0"/>
              <a:t>2.База знань НАЗК. Режим доступу: </a:t>
            </a:r>
            <a:r>
              <a:rPr lang="uk-UA" u="sng" dirty="0">
                <a:hlinkClick r:id="rId3"/>
              </a:rPr>
              <a:t>https://wiki.nazk.gov.ua/category/konflikt-interesiv/</a:t>
            </a:r>
            <a:endParaRPr lang="uk-UA" dirty="0"/>
          </a:p>
          <a:p>
            <a:pPr algn="just"/>
            <a:r>
              <a:rPr lang="uk-UA" dirty="0" smtClean="0"/>
              <a:t>3. </a:t>
            </a:r>
            <a:r>
              <a:rPr lang="uk-UA" dirty="0"/>
              <a:t>Антикорупційна програма (програма доброчесності) ДП «Укрсервіс Мінтрансу», що затверджена наказом від 03.05.2024 № 87. Режим доступу: </a:t>
            </a:r>
            <a:r>
              <a:rPr lang="uk-UA" u="sng" dirty="0">
                <a:hlinkClick r:id="rId4"/>
              </a:rPr>
              <a:t>https://mtuservice.gov.ua/report-corruption</a:t>
            </a:r>
            <a:endParaRPr lang="uk-UA" dirty="0"/>
          </a:p>
          <a:p>
            <a:pPr marL="0" indent="0" algn="ctr">
              <a:buNone/>
            </a:pPr>
            <a:r>
              <a:rPr lang="uk-UA" dirty="0" smtClean="0"/>
              <a:t>_______</a:t>
            </a:r>
          </a:p>
          <a:p>
            <a:pPr marL="0" indent="0" algn="ctr">
              <a:buNone/>
            </a:pPr>
            <a:r>
              <a:rPr lang="uk-UA" dirty="0" smtClean="0"/>
              <a:t>Уповноважена особа з питань запобігання та виявлення корупції ДП «Укрсервіс Мінтрансу»</a:t>
            </a:r>
          </a:p>
          <a:p>
            <a:pPr marL="0" indent="0" algn="ctr">
              <a:buNone/>
            </a:pPr>
            <a:r>
              <a:rPr lang="uk-UA" b="1" dirty="0" smtClean="0">
                <a:solidFill>
                  <a:schemeClr val="accent3">
                    <a:lumMod val="60000"/>
                    <a:lumOff val="40000"/>
                  </a:schemeClr>
                </a:solidFill>
              </a:rPr>
              <a:t>Марина ЧЕРЕВКО</a:t>
            </a:r>
          </a:p>
          <a:p>
            <a:pPr marL="0" indent="0">
              <a:buNone/>
            </a:pPr>
            <a:endParaRPr lang="uk-UA" dirty="0"/>
          </a:p>
          <a:p>
            <a:pPr marL="0" indent="0">
              <a:buNone/>
            </a:pPr>
            <a:endParaRPr lang="uk-UA" dirty="0" smtClean="0"/>
          </a:p>
          <a:p>
            <a:pPr marL="0" indent="0">
              <a:buNone/>
            </a:pPr>
            <a:endParaRPr lang="uk-UA" dirty="0" smtClean="0"/>
          </a:p>
          <a:p>
            <a:pPr marL="0" indent="0">
              <a:buNone/>
            </a:pPr>
            <a:endParaRPr lang="uk-UA" dirty="0"/>
          </a:p>
        </p:txBody>
      </p:sp>
      <p:sp>
        <p:nvSpPr>
          <p:cNvPr id="3" name="Штрихова стрілка вправо 2"/>
          <p:cNvSpPr/>
          <p:nvPr/>
        </p:nvSpPr>
        <p:spPr>
          <a:xfrm>
            <a:off x="8148919" y="3406588"/>
            <a:ext cx="2537012" cy="1685365"/>
          </a:xfrm>
          <a:prstGeom prst="striped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191350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9909" y="1146254"/>
            <a:ext cx="4036463" cy="357230"/>
          </a:xfrm>
        </p:spPr>
        <p:txBody>
          <a:bodyPr>
            <a:normAutofit fontScale="90000"/>
          </a:bodyPr>
          <a:lstStyle/>
          <a:p>
            <a:r>
              <a:rPr lang="uk-UA" b="1" dirty="0" smtClean="0">
                <a:solidFill>
                  <a:schemeClr val="accent3">
                    <a:lumMod val="60000"/>
                    <a:lumOff val="40000"/>
                  </a:schemeClr>
                </a:solidFill>
              </a:rPr>
              <a:t>«Модуль 1»</a:t>
            </a:r>
            <a:r>
              <a:rPr lang="uk-UA" b="1" dirty="0">
                <a:solidFill>
                  <a:schemeClr val="accent3">
                    <a:lumMod val="60000"/>
                    <a:lumOff val="40000"/>
                  </a:schemeClr>
                </a:solidFill>
              </a:rPr>
              <a:t/>
            </a:r>
            <a:br>
              <a:rPr lang="uk-UA" b="1" dirty="0">
                <a:solidFill>
                  <a:schemeClr val="accent3">
                    <a:lumMod val="60000"/>
                    <a:lumOff val="40000"/>
                  </a:schemeClr>
                </a:solidFill>
              </a:rPr>
            </a:br>
            <a:endParaRPr lang="uk-UA" dirty="0">
              <a:solidFill>
                <a:schemeClr val="accent3">
                  <a:lumMod val="60000"/>
                  <a:lumOff val="40000"/>
                </a:schemeClr>
              </a:solidFill>
            </a:endParaRPr>
          </a:p>
        </p:txBody>
      </p:sp>
      <p:sp>
        <p:nvSpPr>
          <p:cNvPr id="3" name="Місце для вмісту 2"/>
          <p:cNvSpPr>
            <a:spLocks noGrp="1"/>
          </p:cNvSpPr>
          <p:nvPr>
            <p:ph idx="1"/>
          </p:nvPr>
        </p:nvSpPr>
        <p:spPr>
          <a:xfrm>
            <a:off x="1019909" y="2224457"/>
            <a:ext cx="9398976" cy="2426676"/>
          </a:xfrm>
        </p:spPr>
        <p:txBody>
          <a:bodyPr>
            <a:normAutofit/>
          </a:bodyPr>
          <a:lstStyle/>
          <a:p>
            <a:pPr marL="0" indent="0" algn="just">
              <a:buNone/>
            </a:pPr>
            <a:r>
              <a:rPr lang="uk-UA" dirty="0">
                <a:solidFill>
                  <a:schemeClr val="accent3">
                    <a:lumMod val="60000"/>
                    <a:lumOff val="40000"/>
                  </a:schemeClr>
                </a:solidFill>
              </a:rPr>
              <a:t>План:</a:t>
            </a:r>
            <a:endParaRPr lang="uk-UA" dirty="0"/>
          </a:p>
          <a:p>
            <a:pPr marL="0" lvl="0" indent="0" algn="just">
              <a:buNone/>
            </a:pPr>
            <a:r>
              <a:rPr lang="uk-UA" dirty="0" smtClean="0"/>
              <a:t>1. Про </a:t>
            </a:r>
            <a:r>
              <a:rPr lang="uk-UA" dirty="0"/>
              <a:t>конфлікт інтересів</a:t>
            </a:r>
            <a:r>
              <a:rPr lang="uk-UA" dirty="0" smtClean="0"/>
              <a:t>.</a:t>
            </a:r>
            <a:r>
              <a:rPr lang="uk-UA" dirty="0">
                <a:solidFill>
                  <a:schemeClr val="accent3">
                    <a:lumMod val="60000"/>
                    <a:lumOff val="40000"/>
                  </a:schemeClr>
                </a:solidFill>
              </a:rPr>
              <a:t> </a:t>
            </a:r>
            <a:endParaRPr lang="uk-UA" dirty="0" smtClean="0">
              <a:solidFill>
                <a:schemeClr val="accent3">
                  <a:lumMod val="60000"/>
                  <a:lumOff val="40000"/>
                </a:schemeClr>
              </a:solidFill>
            </a:endParaRPr>
          </a:p>
          <a:p>
            <a:pPr marL="0" lvl="0" indent="0" algn="just">
              <a:buNone/>
            </a:pPr>
            <a:r>
              <a:rPr lang="uk-UA" dirty="0" smtClean="0"/>
              <a:t>2</a:t>
            </a:r>
            <a:r>
              <a:rPr lang="uk-UA" dirty="0"/>
              <a:t>.	Основні складові конфлікту інтересів.</a:t>
            </a:r>
          </a:p>
          <a:p>
            <a:pPr marL="0" lvl="0" indent="0" algn="just">
              <a:buNone/>
            </a:pPr>
            <a:r>
              <a:rPr lang="uk-UA" dirty="0"/>
              <a:t>3.	Відмінність між потенційним та реальним конфліктом інтересів.</a:t>
            </a:r>
          </a:p>
          <a:p>
            <a:pPr marL="0" indent="0">
              <a:buNone/>
            </a:pPr>
            <a:endParaRPr lang="uk-UA" dirty="0"/>
          </a:p>
        </p:txBody>
      </p:sp>
    </p:spTree>
    <p:extLst>
      <p:ext uri="{BB962C8B-B14F-4D97-AF65-F5344CB8AC3E}">
        <p14:creationId xmlns:p14="http://schemas.microsoft.com/office/powerpoint/2010/main" val="17574634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84513" y="390117"/>
            <a:ext cx="9699502" cy="357230"/>
          </a:xfrm>
        </p:spPr>
        <p:txBody>
          <a:bodyPr>
            <a:noAutofit/>
          </a:bodyPr>
          <a:lstStyle/>
          <a:p>
            <a:pPr lvl="0" algn="just"/>
            <a:r>
              <a:rPr lang="uk-UA" sz="2400" b="1" u="sng" dirty="0" smtClean="0">
                <a:solidFill>
                  <a:schemeClr val="accent3">
                    <a:lumMod val="60000"/>
                    <a:lumOff val="40000"/>
                  </a:schemeClr>
                </a:solidFill>
              </a:rPr>
              <a:t>1. Про </a:t>
            </a:r>
            <a:r>
              <a:rPr lang="uk-UA" sz="2400" b="1" u="sng" dirty="0">
                <a:solidFill>
                  <a:schemeClr val="accent3">
                    <a:lumMod val="60000"/>
                    <a:lumOff val="40000"/>
                  </a:schemeClr>
                </a:solidFill>
              </a:rPr>
              <a:t>конфлікт </a:t>
            </a:r>
            <a:r>
              <a:rPr lang="uk-UA" sz="2400" b="1" u="sng" dirty="0" smtClean="0">
                <a:solidFill>
                  <a:schemeClr val="accent3">
                    <a:lumMod val="60000"/>
                    <a:lumOff val="40000"/>
                  </a:schemeClr>
                </a:solidFill>
              </a:rPr>
              <a:t>інтересів</a:t>
            </a:r>
            <a:endParaRPr lang="uk-UA" sz="2400" b="1" dirty="0">
              <a:solidFill>
                <a:schemeClr val="accent3">
                  <a:lumMod val="60000"/>
                  <a:lumOff val="40000"/>
                </a:schemeClr>
              </a:solidFill>
            </a:endParaRPr>
          </a:p>
        </p:txBody>
      </p:sp>
      <p:sp>
        <p:nvSpPr>
          <p:cNvPr id="3" name="Місце для вмісту 2"/>
          <p:cNvSpPr>
            <a:spLocks noGrp="1"/>
          </p:cNvSpPr>
          <p:nvPr>
            <p:ph idx="1"/>
          </p:nvPr>
        </p:nvSpPr>
        <p:spPr>
          <a:xfrm>
            <a:off x="290146" y="1089257"/>
            <a:ext cx="8510954" cy="5100528"/>
          </a:xfrm>
        </p:spPr>
        <p:txBody>
          <a:bodyPr>
            <a:normAutofit fontScale="85000" lnSpcReduction="20000"/>
          </a:bodyPr>
          <a:lstStyle/>
          <a:p>
            <a:pPr marL="0" indent="0">
              <a:buNone/>
            </a:pPr>
            <a:r>
              <a:rPr lang="uk-UA" dirty="0"/>
              <a:t>В Законі України «Про запобігання корупції» (надалі - Закон) (ч.1 ст.1 Закону) наведено два </a:t>
            </a:r>
            <a:r>
              <a:rPr lang="uk-UA" u="sng" dirty="0">
                <a:solidFill>
                  <a:srgbClr val="FFC000"/>
                </a:solidFill>
              </a:rPr>
              <a:t>види конфлікту </a:t>
            </a:r>
            <a:r>
              <a:rPr lang="uk-UA" dirty="0"/>
              <a:t>інтересів:</a:t>
            </a:r>
          </a:p>
          <a:p>
            <a:pPr algn="just"/>
            <a:r>
              <a:rPr lang="uk-UA" b="1" dirty="0">
                <a:solidFill>
                  <a:srgbClr val="FFC000"/>
                </a:solidFill>
              </a:rPr>
              <a:t>Потенційний конфлікт інтересів</a:t>
            </a:r>
            <a:r>
              <a:rPr lang="uk-UA" dirty="0">
                <a:solidFill>
                  <a:srgbClr val="FFC000"/>
                </a:solidFill>
              </a:rPr>
              <a:t> </a:t>
            </a:r>
            <a:r>
              <a:rPr lang="uk-UA" dirty="0"/>
              <a:t>- наявність у особи </a:t>
            </a:r>
            <a:r>
              <a:rPr lang="uk-UA" i="1" dirty="0"/>
              <a:t>приватного інтересу</a:t>
            </a:r>
            <a:r>
              <a:rPr lang="uk-UA" dirty="0"/>
              <a:t> у сфері, в якій вона виконує свої службові чи представницькі повноваження, що може вплинути на об’єктивність чи неупередженість прийняття нею рішень, або на вчинення чи невчинення дій під час виконання зазначених повноважень.</a:t>
            </a:r>
          </a:p>
          <a:p>
            <a:pPr algn="just"/>
            <a:r>
              <a:rPr lang="uk-UA" b="1" dirty="0">
                <a:solidFill>
                  <a:srgbClr val="FFC000"/>
                </a:solidFill>
              </a:rPr>
              <a:t>Реальний конфлікт інтересів</a:t>
            </a:r>
            <a:r>
              <a:rPr lang="uk-UA" dirty="0">
                <a:solidFill>
                  <a:srgbClr val="FFC000"/>
                </a:solidFill>
              </a:rPr>
              <a:t> </a:t>
            </a:r>
            <a:r>
              <a:rPr lang="uk-UA" dirty="0"/>
              <a:t>- суперечність між </a:t>
            </a:r>
            <a:r>
              <a:rPr lang="uk-UA" i="1" dirty="0"/>
              <a:t>приватним інтересом</a:t>
            </a:r>
            <a:r>
              <a:rPr lang="uk-UA" dirty="0"/>
              <a:t> особи та її службовими чи представницькими повноваженнями, що впливає на об’єктивність або неупередженість прийняття рішень, або на вчинення чи невчинення дій під час виконання зазначених повноважень.</a:t>
            </a:r>
          </a:p>
          <a:p>
            <a:pPr algn="just"/>
            <a:r>
              <a:rPr lang="uk-UA" dirty="0"/>
              <a:t>При цьому, </a:t>
            </a:r>
            <a:r>
              <a:rPr lang="uk-UA" b="1" dirty="0">
                <a:solidFill>
                  <a:schemeClr val="bg2">
                    <a:lumMod val="40000"/>
                    <a:lumOff val="60000"/>
                  </a:schemeClr>
                </a:solidFill>
              </a:rPr>
              <a:t>приватний інтерес</a:t>
            </a:r>
            <a:r>
              <a:rPr lang="uk-UA" dirty="0">
                <a:solidFill>
                  <a:schemeClr val="bg2">
                    <a:lumMod val="40000"/>
                    <a:lumOff val="60000"/>
                  </a:schemeClr>
                </a:solidFill>
              </a:rPr>
              <a:t> </a:t>
            </a:r>
            <a:r>
              <a:rPr lang="uk-UA" dirty="0"/>
              <a:t>- будь-який майновий чи немайновий </a:t>
            </a:r>
            <a:r>
              <a:rPr lang="uk-UA" i="1" dirty="0"/>
              <a:t>інтерес </a:t>
            </a:r>
            <a:r>
              <a:rPr lang="uk-UA" dirty="0"/>
              <a:t>особи, у тому числі зумовлений особистими, сімейними, дружніми чи іншими позаслужбовими стосунками з фізичними чи юридичними особами, у тому числі ті, що виникають у зв’язку з членством або діяльністю в громадських, політичних, релігійних чи інших організаціях.</a:t>
            </a:r>
          </a:p>
          <a:p>
            <a:pPr algn="just"/>
            <a:r>
              <a:rPr lang="uk-UA" dirty="0"/>
              <a:t>Зазначені вище визначення закріплені також в </a:t>
            </a:r>
            <a:r>
              <a:rPr lang="uk-UA" i="1" dirty="0">
                <a:solidFill>
                  <a:schemeClr val="bg2">
                    <a:lumMod val="60000"/>
                    <a:lumOff val="40000"/>
                  </a:schemeClr>
                </a:solidFill>
              </a:rPr>
              <a:t>Антикорупційній програмі (програмі доброчесності) ДП «Укрсервіс Мінтрансу», </a:t>
            </a:r>
            <a:r>
              <a:rPr lang="uk-UA" dirty="0"/>
              <a:t>що затверджена наказом від 03.05.2024 № 87 (надалі – Антикорупційна програма </a:t>
            </a:r>
            <a:r>
              <a:rPr lang="uk-UA" dirty="0" smtClean="0"/>
              <a:t>            ДП </a:t>
            </a:r>
            <a:r>
              <a:rPr lang="uk-UA" dirty="0"/>
              <a:t>«Укрсервіс Мінтрансу»).</a:t>
            </a:r>
          </a:p>
          <a:p>
            <a:pPr marL="0" lvl="0" indent="0">
              <a:buNone/>
            </a:pPr>
            <a:endParaRPr lang="uk-UA"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0278" y="2070847"/>
            <a:ext cx="2440734" cy="2473921"/>
          </a:xfrm>
          <a:prstGeom prst="rect">
            <a:avLst/>
          </a:prstGeom>
        </p:spPr>
      </p:pic>
      <p:sp>
        <p:nvSpPr>
          <p:cNvPr id="5" name="Штрихова стрілка вправо 4"/>
          <p:cNvSpPr/>
          <p:nvPr/>
        </p:nvSpPr>
        <p:spPr>
          <a:xfrm>
            <a:off x="10163909" y="5785339"/>
            <a:ext cx="1063868" cy="668215"/>
          </a:xfrm>
          <a:prstGeom prst="striped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5610791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77208" y="310986"/>
            <a:ext cx="8150470" cy="357230"/>
          </a:xfrm>
        </p:spPr>
        <p:txBody>
          <a:bodyPr>
            <a:noAutofit/>
          </a:bodyPr>
          <a:lstStyle/>
          <a:p>
            <a:pPr lvl="0" algn="just"/>
            <a:r>
              <a:rPr lang="uk-UA" sz="2400" b="1" u="sng" dirty="0" smtClean="0">
                <a:solidFill>
                  <a:schemeClr val="accent3">
                    <a:lumMod val="60000"/>
                    <a:lumOff val="40000"/>
                  </a:schemeClr>
                </a:solidFill>
              </a:rPr>
              <a:t>2. Основні </a:t>
            </a:r>
            <a:r>
              <a:rPr lang="uk-UA" sz="2400" b="1" u="sng" dirty="0">
                <a:solidFill>
                  <a:schemeClr val="accent3">
                    <a:lumMod val="60000"/>
                    <a:lumOff val="40000"/>
                  </a:schemeClr>
                </a:solidFill>
              </a:rPr>
              <a:t>складові конфлікту інтересів.</a:t>
            </a:r>
          </a:p>
        </p:txBody>
      </p:sp>
      <p:sp>
        <p:nvSpPr>
          <p:cNvPr id="3" name="Місце для вмісту 2"/>
          <p:cNvSpPr>
            <a:spLocks noGrp="1"/>
          </p:cNvSpPr>
          <p:nvPr>
            <p:ph idx="1"/>
          </p:nvPr>
        </p:nvSpPr>
        <p:spPr>
          <a:xfrm>
            <a:off x="6881446" y="3788019"/>
            <a:ext cx="5093676" cy="3475893"/>
          </a:xfrm>
        </p:spPr>
        <p:txBody>
          <a:bodyPr>
            <a:normAutofit/>
          </a:bodyPr>
          <a:lstStyle/>
          <a:p>
            <a:pPr marL="0" indent="0" algn="just">
              <a:buNone/>
            </a:pPr>
            <a:r>
              <a:rPr lang="uk-UA" sz="1800" u="sng" dirty="0" smtClean="0">
                <a:solidFill>
                  <a:schemeClr val="accent1">
                    <a:lumMod val="60000"/>
                    <a:lumOff val="40000"/>
                  </a:schemeClr>
                </a:solidFill>
              </a:rPr>
              <a:t>Суперечність</a:t>
            </a:r>
            <a:r>
              <a:rPr lang="uk-UA" sz="1800" dirty="0" smtClean="0"/>
              <a:t> </a:t>
            </a:r>
            <a:r>
              <a:rPr lang="uk-UA" sz="1800" dirty="0"/>
              <a:t>полягає в тому, що, з одного боку, в особи </a:t>
            </a:r>
            <a:r>
              <a:rPr lang="uk-UA" sz="1800" i="1" dirty="0"/>
              <a:t>наявний приватний інтерес </a:t>
            </a:r>
            <a:r>
              <a:rPr lang="uk-UA" sz="1800" dirty="0"/>
              <a:t>(майновий або немайновий), а з іншого – </a:t>
            </a:r>
            <a:r>
              <a:rPr lang="uk-UA" sz="1800" i="1" dirty="0" smtClean="0"/>
              <a:t>особа має </a:t>
            </a:r>
            <a:r>
              <a:rPr lang="uk-UA" sz="1800" i="1" dirty="0"/>
              <a:t>виконувати свої службові </a:t>
            </a:r>
            <a:r>
              <a:rPr lang="uk-UA" sz="1800" i="1" dirty="0" smtClean="0"/>
              <a:t>обов’язки</a:t>
            </a:r>
            <a:r>
              <a:rPr lang="uk-UA" sz="1800" dirty="0" smtClean="0"/>
              <a:t>, </a:t>
            </a:r>
            <a:r>
              <a:rPr lang="uk-UA" sz="1800" dirty="0">
                <a:solidFill>
                  <a:schemeClr val="accent3">
                    <a:lumMod val="60000"/>
                    <a:lumOff val="40000"/>
                  </a:schemeClr>
                </a:solidFill>
              </a:rPr>
              <a:t>виключаючи</a:t>
            </a:r>
            <a:r>
              <a:rPr lang="uk-UA" sz="1800" dirty="0"/>
              <a:t> можливість будь-якого впливу приватного інтересу.</a:t>
            </a:r>
          </a:p>
          <a:p>
            <a:pPr algn="just"/>
            <a:endParaRPr lang="uk-UA" dirty="0"/>
          </a:p>
        </p:txBody>
      </p:sp>
      <p:pic>
        <p:nvPicPr>
          <p:cNvPr id="4" name="Рисунок 3" descr="C:\Users\cherevko\AppData\Local\Microsoft\Windows\INetCache\Content.MSO\1E57156E.tmp"/>
          <p:cNvPicPr/>
          <p:nvPr/>
        </p:nvPicPr>
        <p:blipFill>
          <a:blip r:embed="rId2">
            <a:extLst>
              <a:ext uri="{28A0092B-C50C-407E-A947-70E740481C1C}">
                <a14:useLocalDpi xmlns:a14="http://schemas.microsoft.com/office/drawing/2010/main" val="0"/>
              </a:ext>
            </a:extLst>
          </a:blip>
          <a:srcRect/>
          <a:stretch>
            <a:fillRect/>
          </a:stretch>
        </p:blipFill>
        <p:spPr bwMode="auto">
          <a:xfrm>
            <a:off x="7503868" y="1233854"/>
            <a:ext cx="3848833" cy="2210167"/>
          </a:xfrm>
          <a:prstGeom prst="rect">
            <a:avLst/>
          </a:prstGeom>
          <a:noFill/>
          <a:ln>
            <a:noFill/>
          </a:ln>
        </p:spPr>
      </p:pic>
      <p:sp>
        <p:nvSpPr>
          <p:cNvPr id="5" name="Місце для вмісту 2"/>
          <p:cNvSpPr txBox="1">
            <a:spLocks/>
          </p:cNvSpPr>
          <p:nvPr/>
        </p:nvSpPr>
        <p:spPr>
          <a:xfrm>
            <a:off x="583224" y="1233854"/>
            <a:ext cx="6019799" cy="461596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None/>
            </a:pPr>
            <a:r>
              <a:rPr lang="uk-UA" dirty="0" smtClean="0"/>
              <a:t>Невід’ємною </a:t>
            </a:r>
            <a:r>
              <a:rPr lang="uk-UA" b="1" dirty="0" smtClean="0">
                <a:solidFill>
                  <a:schemeClr val="accent3">
                    <a:lumMod val="60000"/>
                    <a:lumOff val="40000"/>
                  </a:schemeClr>
                </a:solidFill>
              </a:rPr>
              <a:t>складовою конфлікту інтересів</a:t>
            </a:r>
            <a:r>
              <a:rPr lang="uk-UA" dirty="0" smtClean="0">
                <a:solidFill>
                  <a:schemeClr val="accent3">
                    <a:lumMod val="60000"/>
                    <a:lumOff val="40000"/>
                  </a:schemeClr>
                </a:solidFill>
              </a:rPr>
              <a:t> </a:t>
            </a:r>
            <a:r>
              <a:rPr lang="uk-UA" dirty="0" smtClean="0"/>
              <a:t>є </a:t>
            </a:r>
            <a:r>
              <a:rPr lang="uk-UA" i="1" dirty="0" smtClean="0">
                <a:solidFill>
                  <a:schemeClr val="bg2">
                    <a:lumMod val="60000"/>
                    <a:lumOff val="40000"/>
                  </a:schemeClr>
                </a:solidFill>
              </a:rPr>
              <a:t>службові/представницькі повноваження</a:t>
            </a:r>
            <a:r>
              <a:rPr lang="uk-UA" dirty="0" smtClean="0"/>
              <a:t> та </a:t>
            </a:r>
            <a:r>
              <a:rPr lang="uk-UA" dirty="0" smtClean="0">
                <a:solidFill>
                  <a:schemeClr val="bg2">
                    <a:lumMod val="60000"/>
                    <a:lumOff val="40000"/>
                  </a:schemeClr>
                </a:solidFill>
              </a:rPr>
              <a:t>вплив (можливість впливу) приватного інтересу </a:t>
            </a:r>
            <a:r>
              <a:rPr lang="uk-UA" dirty="0" smtClean="0"/>
              <a:t>на об’єктивність або неупередженість прийняття рішень, вчинення чи невчинення дій під час реалізації таких повноважень.</a:t>
            </a:r>
          </a:p>
          <a:p>
            <a:pPr marL="0" indent="0" algn="just">
              <a:buNone/>
            </a:pPr>
            <a:endParaRPr lang="uk-UA" dirty="0" smtClean="0"/>
          </a:p>
          <a:p>
            <a:pPr marL="0" indent="0" algn="just">
              <a:buFont typeface="Wingdings 3" charset="2"/>
              <a:buNone/>
            </a:pPr>
            <a:r>
              <a:rPr lang="uk-UA" b="1" dirty="0" smtClean="0">
                <a:solidFill>
                  <a:schemeClr val="accent3">
                    <a:lumMod val="60000"/>
                    <a:lumOff val="40000"/>
                  </a:schemeClr>
                </a:solidFill>
              </a:rPr>
              <a:t>Приватний інтерес </a:t>
            </a:r>
            <a:r>
              <a:rPr lang="uk-UA" dirty="0" smtClean="0"/>
              <a:t>здатний впливати </a:t>
            </a:r>
            <a:r>
              <a:rPr lang="uk-UA" dirty="0" smtClean="0">
                <a:solidFill>
                  <a:schemeClr val="accent3">
                    <a:lumMod val="60000"/>
                    <a:lumOff val="40000"/>
                  </a:schemeClr>
                </a:solidFill>
              </a:rPr>
              <a:t>на об’єктивність </a:t>
            </a:r>
            <a:r>
              <a:rPr lang="uk-UA" dirty="0" smtClean="0"/>
              <a:t>або </a:t>
            </a:r>
            <a:r>
              <a:rPr lang="uk-UA" dirty="0" smtClean="0">
                <a:solidFill>
                  <a:schemeClr val="accent3">
                    <a:lumMod val="60000"/>
                    <a:lumOff val="40000"/>
                  </a:schemeClr>
                </a:solidFill>
              </a:rPr>
              <a:t>неупередженість</a:t>
            </a:r>
            <a:r>
              <a:rPr lang="uk-UA" dirty="0" smtClean="0"/>
              <a:t> прийняття рішень, вчинення чи невчинення дій лише під час реалізації дискреційних службових чи представницьких повноважень.</a:t>
            </a:r>
          </a:p>
          <a:p>
            <a:pPr algn="just"/>
            <a:endParaRPr lang="uk-UA" dirty="0"/>
          </a:p>
        </p:txBody>
      </p:sp>
      <p:sp>
        <p:nvSpPr>
          <p:cNvPr id="6" name="Штрихова стрілка вправо 5"/>
          <p:cNvSpPr/>
          <p:nvPr/>
        </p:nvSpPr>
        <p:spPr>
          <a:xfrm>
            <a:off x="10163909" y="5785339"/>
            <a:ext cx="1063868" cy="668215"/>
          </a:xfrm>
          <a:prstGeom prst="striped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4251399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6139" y="354947"/>
            <a:ext cx="9566030" cy="357230"/>
          </a:xfrm>
        </p:spPr>
        <p:txBody>
          <a:bodyPr>
            <a:noAutofit/>
          </a:bodyPr>
          <a:lstStyle/>
          <a:p>
            <a:pPr algn="ctr"/>
            <a:r>
              <a:rPr lang="uk-UA" sz="1600" dirty="0"/>
              <a:t/>
            </a:r>
            <a:br>
              <a:rPr lang="uk-UA" sz="1600" dirty="0"/>
            </a:br>
            <a:endParaRPr lang="uk-UA" sz="1600" b="1" dirty="0"/>
          </a:p>
        </p:txBody>
      </p:sp>
      <p:sp>
        <p:nvSpPr>
          <p:cNvPr id="4" name="Місце для вмісту 3"/>
          <p:cNvSpPr>
            <a:spLocks noGrp="1"/>
          </p:cNvSpPr>
          <p:nvPr>
            <p:ph idx="1"/>
          </p:nvPr>
        </p:nvSpPr>
        <p:spPr>
          <a:xfrm>
            <a:off x="406583" y="712177"/>
            <a:ext cx="9915586" cy="5503985"/>
          </a:xfrm>
        </p:spPr>
        <p:txBody>
          <a:bodyPr>
            <a:normAutofit lnSpcReduction="10000"/>
          </a:bodyPr>
          <a:lstStyle/>
          <a:p>
            <a:pPr algn="just"/>
            <a:r>
              <a:rPr lang="uk-UA" dirty="0"/>
              <a:t>Враховуючи наведені визначення, конфлікт інтересів може існувати у особи в ситуації, коли </a:t>
            </a:r>
            <a:r>
              <a:rPr lang="uk-UA" i="1" u="sng" dirty="0">
                <a:solidFill>
                  <a:srgbClr val="FFC000"/>
                </a:solidFill>
              </a:rPr>
              <a:t>одночасно наявні такі його складові</a:t>
            </a:r>
            <a:r>
              <a:rPr lang="uk-UA" dirty="0"/>
              <a:t>:</a:t>
            </a:r>
          </a:p>
          <a:p>
            <a:pPr marL="0" indent="0" algn="just">
              <a:buNone/>
            </a:pPr>
            <a:r>
              <a:rPr lang="uk-UA" dirty="0"/>
              <a:t>- в особи є </a:t>
            </a:r>
            <a:r>
              <a:rPr lang="uk-UA" i="1" dirty="0">
                <a:solidFill>
                  <a:srgbClr val="FFC000"/>
                </a:solidFill>
              </a:rPr>
              <a:t>приватний інтерес</a:t>
            </a:r>
            <a:r>
              <a:rPr lang="uk-UA" dirty="0"/>
              <a:t>;</a:t>
            </a:r>
          </a:p>
          <a:p>
            <a:pPr marL="0" indent="0" algn="just">
              <a:buNone/>
            </a:pPr>
            <a:r>
              <a:rPr lang="uk-UA" dirty="0"/>
              <a:t>- в особи </a:t>
            </a:r>
            <a:r>
              <a:rPr lang="uk-UA" i="1" dirty="0"/>
              <a:t>наявні </a:t>
            </a:r>
            <a:r>
              <a:rPr lang="uk-UA" i="1" dirty="0">
                <a:solidFill>
                  <a:srgbClr val="FFC000"/>
                </a:solidFill>
              </a:rPr>
              <a:t>службові повноваження</a:t>
            </a:r>
            <a:r>
              <a:rPr lang="uk-UA" dirty="0"/>
              <a:t>, під час реалізації яких вона може на власний розсуд вчиняти дії, приймати рішення саме з питання, у якому в неї наявний приватний інтерес;</a:t>
            </a:r>
          </a:p>
          <a:p>
            <a:pPr marL="0" indent="0" algn="just">
              <a:buNone/>
            </a:pPr>
            <a:r>
              <a:rPr lang="uk-UA" dirty="0"/>
              <a:t>- такі службові повноваження мають </a:t>
            </a:r>
            <a:r>
              <a:rPr lang="uk-UA" i="1" dirty="0">
                <a:solidFill>
                  <a:schemeClr val="bg2">
                    <a:lumMod val="60000"/>
                    <a:lumOff val="40000"/>
                  </a:schemeClr>
                </a:solidFill>
              </a:rPr>
              <a:t>дискреційний характер</a:t>
            </a:r>
            <a:r>
              <a:rPr lang="uk-UA" dirty="0">
                <a:solidFill>
                  <a:schemeClr val="bg2">
                    <a:lumMod val="60000"/>
                    <a:lumOff val="40000"/>
                  </a:schemeClr>
                </a:solidFill>
              </a:rPr>
              <a:t> </a:t>
            </a:r>
            <a:r>
              <a:rPr lang="uk-UA" dirty="0"/>
              <a:t>(тобто є такими, коли особа може на власний розсуд обирати з кількох юридично допустимих дій, рішень).</a:t>
            </a:r>
          </a:p>
          <a:p>
            <a:pPr marL="0" indent="0" algn="just">
              <a:buNone/>
            </a:pPr>
            <a:r>
              <a:rPr lang="uk-UA" b="1" u="sng" dirty="0" smtClean="0">
                <a:solidFill>
                  <a:schemeClr val="bg2">
                    <a:lumMod val="60000"/>
                    <a:lumOff val="40000"/>
                  </a:schemeClr>
                </a:solidFill>
              </a:rPr>
              <a:t>Саме </a:t>
            </a:r>
            <a:r>
              <a:rPr lang="uk-UA" b="1" u="sng" dirty="0">
                <a:solidFill>
                  <a:schemeClr val="bg2">
                    <a:lumMod val="60000"/>
                    <a:lumOff val="40000"/>
                  </a:schemeClr>
                </a:solidFill>
              </a:rPr>
              <a:t>сукупність </a:t>
            </a:r>
            <a:r>
              <a:rPr lang="uk-UA" dirty="0"/>
              <a:t>зазначених факторів дає підстави стверджувати, що приватний інтерес особи може впливати на об’єктивність та неупередженість під час вчинення особою дії, прийняття рішення, а отже, </a:t>
            </a:r>
            <a:r>
              <a:rPr lang="uk-UA" dirty="0" smtClean="0"/>
              <a:t>           </a:t>
            </a:r>
            <a:r>
              <a:rPr lang="uk-UA" b="1" dirty="0" smtClean="0">
                <a:solidFill>
                  <a:srgbClr val="FFC000"/>
                </a:solidFill>
              </a:rPr>
              <a:t>в </a:t>
            </a:r>
            <a:r>
              <a:rPr lang="uk-UA" b="1" dirty="0">
                <a:solidFill>
                  <a:srgbClr val="FFC000"/>
                </a:solidFill>
              </a:rPr>
              <a:t>особи є конфлікт інтересів</a:t>
            </a:r>
            <a:r>
              <a:rPr lang="uk-UA" dirty="0">
                <a:solidFill>
                  <a:srgbClr val="FFC000"/>
                </a:solidFill>
              </a:rPr>
              <a:t>.</a:t>
            </a:r>
          </a:p>
          <a:p>
            <a:pPr marL="0" indent="0" algn="just">
              <a:buNone/>
            </a:pPr>
            <a:r>
              <a:rPr lang="uk-UA" dirty="0"/>
              <a:t>За відсутності принаймні однієї із складових – службових повноважень дискреційного характеру та/або приватного інтересу – </a:t>
            </a:r>
            <a:r>
              <a:rPr lang="uk-UA" b="1" dirty="0">
                <a:solidFill>
                  <a:schemeClr val="bg2">
                    <a:lumMod val="60000"/>
                    <a:lumOff val="40000"/>
                  </a:schemeClr>
                </a:solidFill>
              </a:rPr>
              <a:t>конфлікт інтересів </a:t>
            </a:r>
            <a:r>
              <a:rPr lang="uk-UA" b="1" dirty="0">
                <a:solidFill>
                  <a:schemeClr val="accent1">
                    <a:lumMod val="60000"/>
                    <a:lumOff val="40000"/>
                  </a:schemeClr>
                </a:solidFill>
              </a:rPr>
              <a:t>не виникає</a:t>
            </a:r>
            <a:r>
              <a:rPr lang="uk-UA" dirty="0">
                <a:solidFill>
                  <a:schemeClr val="accent1">
                    <a:lumMod val="60000"/>
                    <a:lumOff val="40000"/>
                  </a:schemeClr>
                </a:solidFill>
              </a:rPr>
              <a:t>.</a:t>
            </a:r>
          </a:p>
          <a:p>
            <a:endParaRPr lang="uk-UA" dirty="0"/>
          </a:p>
        </p:txBody>
      </p:sp>
      <p:sp>
        <p:nvSpPr>
          <p:cNvPr id="5" name="Штрихова стрілка вправо 4"/>
          <p:cNvSpPr/>
          <p:nvPr/>
        </p:nvSpPr>
        <p:spPr>
          <a:xfrm>
            <a:off x="10163909" y="5785339"/>
            <a:ext cx="1063868" cy="668215"/>
          </a:xfrm>
          <a:prstGeom prst="striped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7266145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6139" y="354947"/>
            <a:ext cx="9566030" cy="357230"/>
          </a:xfrm>
        </p:spPr>
        <p:txBody>
          <a:bodyPr>
            <a:noAutofit/>
          </a:bodyPr>
          <a:lstStyle/>
          <a:p>
            <a:pPr algn="ctr"/>
            <a:r>
              <a:rPr lang="uk-UA" sz="2400" b="1" dirty="0">
                <a:solidFill>
                  <a:schemeClr val="accent3">
                    <a:lumMod val="60000"/>
                    <a:lumOff val="40000"/>
                  </a:schemeClr>
                </a:solidFill>
              </a:rPr>
              <a:t>Приватним інтересом</a:t>
            </a:r>
            <a:r>
              <a:rPr lang="uk-UA" sz="2400" dirty="0">
                <a:solidFill>
                  <a:schemeClr val="accent3">
                    <a:lumMod val="60000"/>
                    <a:lumOff val="40000"/>
                  </a:schemeClr>
                </a:solidFill>
              </a:rPr>
              <a:t> </a:t>
            </a:r>
            <a:r>
              <a:rPr lang="uk-UA" sz="2400" dirty="0"/>
              <a:t>може вважатися будь-який як майновий, так і немайновий інтерес.</a:t>
            </a:r>
            <a:r>
              <a:rPr lang="uk-UA" dirty="0"/>
              <a:t/>
            </a:r>
            <a:br>
              <a:rPr lang="uk-UA" dirty="0"/>
            </a:br>
            <a:r>
              <a:rPr lang="uk-UA" sz="1600" dirty="0"/>
              <a:t/>
            </a:r>
            <a:br>
              <a:rPr lang="uk-UA" sz="1600" dirty="0"/>
            </a:br>
            <a:endParaRPr lang="uk-UA" sz="1600" b="1" dirty="0"/>
          </a:p>
        </p:txBody>
      </p:sp>
      <p:sp>
        <p:nvSpPr>
          <p:cNvPr id="4" name="Місце для вмісту 3"/>
          <p:cNvSpPr>
            <a:spLocks noGrp="1"/>
          </p:cNvSpPr>
          <p:nvPr>
            <p:ph idx="1"/>
          </p:nvPr>
        </p:nvSpPr>
        <p:spPr>
          <a:xfrm>
            <a:off x="672490" y="3345387"/>
            <a:ext cx="10265142" cy="2387197"/>
          </a:xfrm>
        </p:spPr>
        <p:txBody>
          <a:bodyPr>
            <a:normAutofit fontScale="92500"/>
          </a:bodyPr>
          <a:lstStyle/>
          <a:p>
            <a:pPr marL="0" indent="0" algn="just">
              <a:buNone/>
            </a:pPr>
            <a:r>
              <a:rPr lang="uk-UA" dirty="0"/>
              <a:t>Закон допускає </a:t>
            </a:r>
            <a:r>
              <a:rPr lang="uk-UA" u="sng" dirty="0">
                <a:solidFill>
                  <a:schemeClr val="accent3">
                    <a:lumMod val="60000"/>
                    <a:lumOff val="40000"/>
                  </a:schemeClr>
                </a:solidFill>
              </a:rPr>
              <a:t>необмежене коло обставин та ситуацій</a:t>
            </a:r>
            <a:r>
              <a:rPr lang="uk-UA" dirty="0"/>
              <a:t>, що можуть свідчити про наявність приватного інтересу чи зумовлювати його виникнення за певних умов.</a:t>
            </a:r>
          </a:p>
          <a:p>
            <a:pPr marL="0" indent="0" algn="just">
              <a:buNone/>
            </a:pPr>
            <a:r>
              <a:rPr lang="uk-UA" dirty="0"/>
              <a:t>! При вирішенні питання щодо наявності приватного інтересу в сфері службових/посадових повноважень як складової конфлікту інтересів слід </a:t>
            </a:r>
            <a:r>
              <a:rPr lang="uk-UA" dirty="0">
                <a:solidFill>
                  <a:schemeClr val="bg2">
                    <a:lumMod val="60000"/>
                    <a:lumOff val="40000"/>
                  </a:schemeClr>
                </a:solidFill>
              </a:rPr>
              <a:t>у кожному випадку враховувати конкретні обставини, відносини та зв’язки особи, обсяг її службових/представницьких повноважень під час прийняття того чи іншого рішення</a:t>
            </a:r>
            <a:r>
              <a:rPr lang="uk-UA" dirty="0"/>
              <a:t>.</a:t>
            </a:r>
          </a:p>
          <a:p>
            <a:endParaRPr lang="uk-UA" dirty="0"/>
          </a:p>
        </p:txBody>
      </p:sp>
      <p:pic>
        <p:nvPicPr>
          <p:cNvPr id="5" name="Рисунок 4" descr="C:\Users\cherevko\AppData\Local\Microsoft\Windows\INetCache\Content.MSO\E55A13AC.tmp"/>
          <p:cNvPicPr/>
          <p:nvPr/>
        </p:nvPicPr>
        <p:blipFill>
          <a:blip r:embed="rId2">
            <a:extLst>
              <a:ext uri="{28A0092B-C50C-407E-A947-70E740481C1C}">
                <a14:useLocalDpi xmlns:a14="http://schemas.microsoft.com/office/drawing/2010/main" val="0"/>
              </a:ext>
            </a:extLst>
          </a:blip>
          <a:srcRect/>
          <a:stretch>
            <a:fillRect/>
          </a:stretch>
        </p:blipFill>
        <p:spPr bwMode="auto">
          <a:xfrm>
            <a:off x="3376186" y="1291736"/>
            <a:ext cx="4857750" cy="1619250"/>
          </a:xfrm>
          <a:prstGeom prst="rect">
            <a:avLst/>
          </a:prstGeom>
          <a:noFill/>
          <a:ln>
            <a:noFill/>
          </a:ln>
        </p:spPr>
      </p:pic>
      <p:sp>
        <p:nvSpPr>
          <p:cNvPr id="6" name="Штрихова стрілка вправо 5"/>
          <p:cNvSpPr/>
          <p:nvPr/>
        </p:nvSpPr>
        <p:spPr>
          <a:xfrm>
            <a:off x="10163909" y="5785339"/>
            <a:ext cx="1063868" cy="668215"/>
          </a:xfrm>
          <a:prstGeom prst="striped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8766286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3724" y="372532"/>
            <a:ext cx="9566030" cy="357230"/>
          </a:xfrm>
        </p:spPr>
        <p:txBody>
          <a:bodyPr>
            <a:noAutofit/>
          </a:bodyPr>
          <a:lstStyle/>
          <a:p>
            <a:pPr algn="ctr"/>
            <a:r>
              <a:rPr lang="uk-UA" sz="2000" b="1" dirty="0"/>
              <a:t>Типові обставини та ситуації, що свідчать про наявність приватного інтересу чи зумовлюють його виникнення.</a:t>
            </a:r>
            <a:r>
              <a:rPr lang="uk-UA" sz="2000" dirty="0"/>
              <a:t/>
            </a:r>
            <a:br>
              <a:rPr lang="uk-UA" sz="2000" dirty="0"/>
            </a:br>
            <a:r>
              <a:rPr lang="uk-UA" sz="1600" dirty="0"/>
              <a:t/>
            </a:r>
            <a:br>
              <a:rPr lang="uk-UA" sz="1600" dirty="0"/>
            </a:br>
            <a:endParaRPr lang="uk-UA" sz="1600" b="1" dirty="0"/>
          </a:p>
        </p:txBody>
      </p:sp>
      <p:sp>
        <p:nvSpPr>
          <p:cNvPr id="4" name="Місце для вмісту 3"/>
          <p:cNvSpPr>
            <a:spLocks noGrp="1"/>
          </p:cNvSpPr>
          <p:nvPr>
            <p:ph idx="1"/>
          </p:nvPr>
        </p:nvSpPr>
        <p:spPr>
          <a:xfrm>
            <a:off x="7280030" y="1578134"/>
            <a:ext cx="4440114" cy="4365466"/>
          </a:xfrm>
        </p:spPr>
        <p:txBody>
          <a:bodyPr>
            <a:normAutofit fontScale="92500" lnSpcReduction="10000"/>
          </a:bodyPr>
          <a:lstStyle/>
          <a:p>
            <a:pPr algn="just"/>
            <a:r>
              <a:rPr lang="uk-UA" sz="1700" b="1" i="1" dirty="0">
                <a:solidFill>
                  <a:schemeClr val="accent3">
                    <a:lumMod val="60000"/>
                    <a:lumOff val="40000"/>
                  </a:schemeClr>
                </a:solidFill>
              </a:rPr>
              <a:t>Близькі особи</a:t>
            </a:r>
            <a:r>
              <a:rPr lang="uk-UA" sz="1700" i="1" dirty="0">
                <a:solidFill>
                  <a:schemeClr val="accent3">
                    <a:lumMod val="60000"/>
                    <a:lumOff val="40000"/>
                  </a:schemeClr>
                </a:solidFill>
              </a:rPr>
              <a:t> </a:t>
            </a:r>
            <a:r>
              <a:rPr lang="uk-UA" sz="1700" i="1" dirty="0"/>
              <a:t>- члени сім’ї суб’єкта, зазначеного у частині першій статті 3 цього Закону, а також чоловік, дружина, батько, мати, вітчим, мачуха, син, дочка, пасинок, падчерка, рідний та двоюрідний брати, рідна та двоюрідна сестри, рідний брат та сестра дружини (чоловіка), племінник, племінниця, рідний дядько, рідна тітка, дід, баба, прадід, прабаба, внук, внучка, правнук, правнучка, зять, невістка, тесть, теща, свекор, свекруха, батько та мати дружини (чоловіка) сина (дочки), </a:t>
            </a:r>
            <a:r>
              <a:rPr lang="uk-UA" sz="1700" i="1" dirty="0" err="1"/>
              <a:t>усиновлювач</a:t>
            </a:r>
            <a:r>
              <a:rPr lang="uk-UA" sz="1700" i="1" dirty="0"/>
              <a:t> чи усиновлений, опікун чи піклувальник, особа, яка перебуває під опікою або піклуванням зазначеного </a:t>
            </a:r>
            <a:r>
              <a:rPr lang="uk-UA" sz="1700" i="1" dirty="0" smtClean="0"/>
              <a:t>суб’єкта.</a:t>
            </a:r>
            <a:endParaRPr lang="en-US" sz="1700" i="1" dirty="0" smtClean="0">
              <a:latin typeface="+mn-lt"/>
            </a:endParaRPr>
          </a:p>
          <a:p>
            <a:endParaRPr lang="uk-UA" dirty="0"/>
          </a:p>
        </p:txBody>
      </p:sp>
      <p:sp>
        <p:nvSpPr>
          <p:cNvPr id="5" name="Місце для вмісту 3"/>
          <p:cNvSpPr txBox="1">
            <a:spLocks/>
          </p:cNvSpPr>
          <p:nvPr/>
        </p:nvSpPr>
        <p:spPr>
          <a:xfrm>
            <a:off x="675422" y="1510726"/>
            <a:ext cx="5833816" cy="5042474"/>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just"/>
            <a:r>
              <a:rPr lang="uk-UA" b="1" dirty="0" smtClean="0">
                <a:solidFill>
                  <a:schemeClr val="accent3">
                    <a:lumMod val="60000"/>
                    <a:lumOff val="40000"/>
                  </a:schemeClr>
                </a:solidFill>
              </a:rPr>
              <a:t>Сімейні та родинні стосунки</a:t>
            </a:r>
            <a:r>
              <a:rPr lang="uk-UA" b="1" dirty="0" smtClean="0">
                <a:solidFill>
                  <a:schemeClr val="accent3">
                    <a:lumMod val="75000"/>
                  </a:schemeClr>
                </a:solidFill>
              </a:rPr>
              <a:t>.</a:t>
            </a:r>
            <a:r>
              <a:rPr lang="uk-UA" dirty="0" smtClean="0">
                <a:solidFill>
                  <a:schemeClr val="accent3">
                    <a:lumMod val="75000"/>
                  </a:schemeClr>
                </a:solidFill>
              </a:rPr>
              <a:t> </a:t>
            </a:r>
            <a:r>
              <a:rPr lang="uk-UA" dirty="0" smtClean="0"/>
              <a:t>Бажання піклуватися про членів сім’ї, родичів є природним для кожної людини, тому відносини з такими особами є передумовою виникнення приватного інтересу. Тож у випадку спільної роботи з членами сім’ї та родичами слід звертати увагу на наявність, характер та зміст службових чи представницьких повноважень, що можуть бути реалізовані стосовно таких осіб.</a:t>
            </a:r>
          </a:p>
          <a:p>
            <a:pPr algn="just"/>
            <a:r>
              <a:rPr lang="uk-UA" dirty="0" smtClean="0"/>
              <a:t>У ст. 1 Закону, серед іншого, наводиться визначення </a:t>
            </a:r>
            <a:r>
              <a:rPr lang="uk-UA" dirty="0" smtClean="0">
                <a:solidFill>
                  <a:schemeClr val="accent3">
                    <a:lumMod val="60000"/>
                    <a:lumOff val="40000"/>
                  </a:schemeClr>
                </a:solidFill>
              </a:rPr>
              <a:t>«</a:t>
            </a:r>
            <a:r>
              <a:rPr lang="uk-UA" b="1" dirty="0" smtClean="0">
                <a:solidFill>
                  <a:schemeClr val="accent3">
                    <a:lumMod val="60000"/>
                    <a:lumOff val="40000"/>
                  </a:schemeClr>
                </a:solidFill>
              </a:rPr>
              <a:t>близькі особи».</a:t>
            </a:r>
            <a:r>
              <a:rPr lang="uk-UA" dirty="0" smtClean="0">
                <a:solidFill>
                  <a:schemeClr val="accent3">
                    <a:lumMod val="60000"/>
                    <a:lumOff val="40000"/>
                  </a:schemeClr>
                </a:solidFill>
              </a:rPr>
              <a:t> </a:t>
            </a:r>
            <a:r>
              <a:rPr lang="uk-UA" dirty="0" smtClean="0"/>
              <a:t>Це визначення є переліком осіб, пов’язаних між собою сімейними та родинними зв’язками.</a:t>
            </a:r>
          </a:p>
          <a:p>
            <a:pPr algn="just">
              <a:buFont typeface="Wingdings" panose="05000000000000000000" pitchFamily="2" charset="2"/>
              <a:buChar char="q"/>
            </a:pPr>
            <a:endParaRPr lang="en-US" dirty="0" smtClean="0">
              <a:latin typeface="+mn-lt"/>
            </a:endParaRPr>
          </a:p>
          <a:p>
            <a:endParaRPr lang="uk-UA" dirty="0"/>
          </a:p>
        </p:txBody>
      </p:sp>
      <p:sp>
        <p:nvSpPr>
          <p:cNvPr id="3" name="Штрихова стрілка вправо 2"/>
          <p:cNvSpPr/>
          <p:nvPr/>
        </p:nvSpPr>
        <p:spPr>
          <a:xfrm>
            <a:off x="6623538" y="3121269"/>
            <a:ext cx="964224" cy="975946"/>
          </a:xfrm>
          <a:prstGeom prst="striped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uk-UA"/>
          </a:p>
        </p:txBody>
      </p:sp>
      <p:sp>
        <p:nvSpPr>
          <p:cNvPr id="6" name="Штрихова стрілка вправо 5"/>
          <p:cNvSpPr/>
          <p:nvPr/>
        </p:nvSpPr>
        <p:spPr>
          <a:xfrm>
            <a:off x="10163909" y="5785339"/>
            <a:ext cx="1063868" cy="668215"/>
          </a:xfrm>
          <a:prstGeom prst="striped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2178295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6139" y="354947"/>
            <a:ext cx="9566030" cy="357230"/>
          </a:xfrm>
        </p:spPr>
        <p:txBody>
          <a:bodyPr>
            <a:noAutofit/>
          </a:bodyPr>
          <a:lstStyle/>
          <a:p>
            <a:pPr algn="ctr"/>
            <a:r>
              <a:rPr lang="uk-UA" sz="1600" dirty="0"/>
              <a:t/>
            </a:r>
            <a:br>
              <a:rPr lang="uk-UA" sz="1600" dirty="0"/>
            </a:br>
            <a:endParaRPr lang="uk-UA" sz="1600" b="1" dirty="0"/>
          </a:p>
        </p:txBody>
      </p:sp>
      <p:sp>
        <p:nvSpPr>
          <p:cNvPr id="4" name="Місце для вмісту 3"/>
          <p:cNvSpPr>
            <a:spLocks noGrp="1"/>
          </p:cNvSpPr>
          <p:nvPr>
            <p:ph idx="1"/>
          </p:nvPr>
        </p:nvSpPr>
        <p:spPr>
          <a:xfrm>
            <a:off x="540606" y="533562"/>
            <a:ext cx="9667263" cy="5042474"/>
          </a:xfrm>
        </p:spPr>
        <p:txBody>
          <a:bodyPr>
            <a:normAutofit fontScale="85000" lnSpcReduction="20000"/>
          </a:bodyPr>
          <a:lstStyle/>
          <a:p>
            <a:pPr algn="just"/>
            <a:r>
              <a:rPr lang="uk-UA" dirty="0"/>
              <a:t>Для суб’єктів, зазначених у п. 1 ч. 1 ст. 3 Закону, зокрема, </a:t>
            </a:r>
            <a:r>
              <a:rPr lang="uk-UA" dirty="0">
                <a:solidFill>
                  <a:schemeClr val="accent3">
                    <a:lumMod val="75000"/>
                  </a:schemeClr>
                </a:solidFill>
              </a:rPr>
              <a:t>посадових </a:t>
            </a:r>
            <a:r>
              <a:rPr lang="uk-UA" dirty="0" smtClean="0">
                <a:solidFill>
                  <a:schemeClr val="accent3">
                    <a:lumMod val="75000"/>
                  </a:schemeClr>
                </a:solidFill>
              </a:rPr>
              <a:t>осіб</a:t>
            </a:r>
            <a:r>
              <a:rPr lang="uk-UA" dirty="0" smtClean="0"/>
              <a:t>, </a:t>
            </a:r>
            <a:r>
              <a:rPr lang="uk-UA" dirty="0"/>
              <a:t>ст. 27 Закону </a:t>
            </a:r>
            <a:r>
              <a:rPr lang="uk-UA" b="1" u="sng" dirty="0">
                <a:solidFill>
                  <a:schemeClr val="accent1">
                    <a:lumMod val="60000"/>
                    <a:lumOff val="40000"/>
                  </a:schemeClr>
                </a:solidFill>
              </a:rPr>
              <a:t>забороняє мати у прямому підпорядкуванні близьких осіб та бути прямо підпорядкованим близьким особам</a:t>
            </a:r>
            <a:r>
              <a:rPr lang="uk-UA" dirty="0"/>
              <a:t>.</a:t>
            </a:r>
          </a:p>
          <a:p>
            <a:pPr algn="just"/>
            <a:endParaRPr lang="uk-UA" dirty="0" smtClean="0"/>
          </a:p>
          <a:p>
            <a:pPr algn="just"/>
            <a:r>
              <a:rPr lang="uk-UA" dirty="0" smtClean="0"/>
              <a:t>Увівши </a:t>
            </a:r>
            <a:r>
              <a:rPr lang="uk-UA" dirty="0"/>
              <a:t>для цієї категорії посадовців обмеження спільної роботи близьких осіб у виді такої заборони, враховуючи характер відносин між такими особами, законодавець </a:t>
            </a:r>
            <a:r>
              <a:rPr lang="uk-UA" dirty="0" err="1"/>
              <a:t>презюмував</a:t>
            </a:r>
            <a:r>
              <a:rPr lang="uk-UA" dirty="0"/>
              <a:t> наявність приватного інтересу, а відповідно і конфлікту інтересів у керівника, коли у нього в підпорядкуванні працює близька особа.</a:t>
            </a:r>
          </a:p>
          <a:p>
            <a:pPr algn="just"/>
            <a:endParaRPr lang="uk-UA" dirty="0" smtClean="0"/>
          </a:p>
          <a:p>
            <a:pPr algn="just"/>
            <a:r>
              <a:rPr lang="uk-UA" dirty="0" smtClean="0"/>
              <a:t>! </a:t>
            </a:r>
            <a:r>
              <a:rPr lang="uk-UA" dirty="0"/>
              <a:t>Отже, у ситуації, коли в підпорядкуванні керівників чи інших посадових осіб працюють близькі особи, </a:t>
            </a:r>
            <a:r>
              <a:rPr lang="uk-UA" b="1" u="sng" dirty="0">
                <a:solidFill>
                  <a:schemeClr val="accent2">
                    <a:lumMod val="40000"/>
                    <a:lumOff val="60000"/>
                  </a:schemeClr>
                </a:solidFill>
              </a:rPr>
              <a:t>завжди існує потенційний конфлікт інтересів</a:t>
            </a:r>
            <a:r>
              <a:rPr lang="uk-UA" dirty="0"/>
              <a:t>, оскільки у сфері повноважень таких осіб наявний приватний інтерес, зумовлений позаслужбовими стосунками з близькою особою, що може вплинути на об’єктивність та неупередженість прийняття рішень, вчинення дій під час виконання службових повноважень стосовно близької особи</a:t>
            </a:r>
            <a:r>
              <a:rPr lang="uk-UA" dirty="0" smtClean="0"/>
              <a:t>.</a:t>
            </a:r>
          </a:p>
          <a:p>
            <a:pPr marL="0" indent="0" algn="just">
              <a:buNone/>
            </a:pPr>
            <a:endParaRPr lang="uk-UA" dirty="0"/>
          </a:p>
          <a:p>
            <a:pPr algn="just"/>
            <a:r>
              <a:rPr lang="uk-UA" dirty="0"/>
              <a:t>! Це стосується в тому числі суб’єктів, на яких ст. 27 Закону (обмеження спільної роботи близьких осіб) не поширюється, однак поширюється ст. 28 Закону (вимоги щодо запобігання та врегулювання конфлікту інтересів).</a:t>
            </a:r>
          </a:p>
          <a:p>
            <a:pPr algn="just">
              <a:buFont typeface="Wingdings" panose="05000000000000000000" pitchFamily="2" charset="2"/>
              <a:buChar char="q"/>
            </a:pPr>
            <a:endParaRPr lang="en-US" dirty="0" smtClean="0">
              <a:latin typeface="+mn-lt"/>
            </a:endParaRPr>
          </a:p>
          <a:p>
            <a:endParaRPr lang="uk-UA" dirty="0"/>
          </a:p>
        </p:txBody>
      </p:sp>
      <p:sp>
        <p:nvSpPr>
          <p:cNvPr id="5" name="Штрихова стрілка вправо 4"/>
          <p:cNvSpPr/>
          <p:nvPr/>
        </p:nvSpPr>
        <p:spPr>
          <a:xfrm>
            <a:off x="10163909" y="5785339"/>
            <a:ext cx="1063868" cy="668215"/>
          </a:xfrm>
          <a:prstGeom prst="striped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8964952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6139" y="354947"/>
            <a:ext cx="9566030" cy="357230"/>
          </a:xfrm>
        </p:spPr>
        <p:txBody>
          <a:bodyPr>
            <a:noAutofit/>
          </a:bodyPr>
          <a:lstStyle/>
          <a:p>
            <a:pPr algn="ctr"/>
            <a:r>
              <a:rPr lang="uk-UA" sz="2400" b="1" dirty="0"/>
              <a:t>Типові обставини та ситуації, що свідчать про наявність приватного інтересу чи зумовлюють його виникнення.</a:t>
            </a:r>
            <a:endParaRPr lang="uk-UA" sz="1600" b="1" dirty="0"/>
          </a:p>
        </p:txBody>
      </p:sp>
      <p:sp>
        <p:nvSpPr>
          <p:cNvPr id="4" name="Місце для вмісту 3"/>
          <p:cNvSpPr>
            <a:spLocks noGrp="1"/>
          </p:cNvSpPr>
          <p:nvPr>
            <p:ph idx="1"/>
          </p:nvPr>
        </p:nvSpPr>
        <p:spPr>
          <a:xfrm>
            <a:off x="406583" y="1235233"/>
            <a:ext cx="10265142" cy="5218321"/>
          </a:xfrm>
        </p:spPr>
        <p:txBody>
          <a:bodyPr>
            <a:normAutofit fontScale="92500" lnSpcReduction="10000"/>
          </a:bodyPr>
          <a:lstStyle/>
          <a:p>
            <a:pPr algn="just"/>
            <a:r>
              <a:rPr lang="uk-UA" b="1" dirty="0">
                <a:solidFill>
                  <a:srgbClr val="FFC000"/>
                </a:solidFill>
              </a:rPr>
              <a:t>Реалізація службових / представницьких повноважень стосовно себе.</a:t>
            </a:r>
            <a:r>
              <a:rPr lang="uk-UA" dirty="0">
                <a:solidFill>
                  <a:srgbClr val="FFC000"/>
                </a:solidFill>
              </a:rPr>
              <a:t> </a:t>
            </a:r>
            <a:r>
              <a:rPr lang="uk-UA" dirty="0"/>
              <a:t>До таких ситуацій можна віднести прийняття (або участь у прийнятті) будь-яких рішень дискреційного характеру особою щодо себе самої. Наприклад, які стосуються оплати праці тощо.</a:t>
            </a:r>
          </a:p>
          <a:p>
            <a:pPr algn="just"/>
            <a:r>
              <a:rPr lang="uk-UA" b="1" dirty="0">
                <a:solidFill>
                  <a:srgbClr val="FFC000"/>
                </a:solidFill>
              </a:rPr>
              <a:t>Отримання подарунка</a:t>
            </a:r>
            <a:r>
              <a:rPr lang="uk-UA" dirty="0">
                <a:solidFill>
                  <a:srgbClr val="FFC000"/>
                </a:solidFill>
              </a:rPr>
              <a:t>. </a:t>
            </a:r>
            <a:r>
              <a:rPr lang="uk-UA" dirty="0"/>
              <a:t>В ситуації, коли особа безпосередньо (або її близька особа) отримала подарунок і надалі має прийняти рішення (вчинити дію) щодо дарувальника, наявний приватний інтерес. Такий інтерес зумовлений бажанням віддячити за подарунок.</a:t>
            </a:r>
          </a:p>
          <a:p>
            <a:pPr algn="just"/>
            <a:r>
              <a:rPr lang="uk-UA" b="1" dirty="0">
                <a:solidFill>
                  <a:srgbClr val="FFC000"/>
                </a:solidFill>
              </a:rPr>
              <a:t>Сумісництво, поєднання статусу депутата з іншою діяльністю.</a:t>
            </a:r>
            <a:r>
              <a:rPr lang="uk-UA" dirty="0">
                <a:solidFill>
                  <a:srgbClr val="FFC000"/>
                </a:solidFill>
              </a:rPr>
              <a:t> </a:t>
            </a:r>
            <a:r>
              <a:rPr lang="uk-UA" dirty="0"/>
              <a:t>Депутат місцевої ради є одночасно керівником державного підприємства. Водночас як депутат місцевої ради він бере участь у розгляді питання щодо його діяльності на посаді керівника підприємства (щодо оплати його праці, звіту про результати діяльності тощо).</a:t>
            </a:r>
          </a:p>
          <a:p>
            <a:pPr algn="just"/>
            <a:r>
              <a:rPr lang="uk-UA" b="1" dirty="0">
                <a:solidFill>
                  <a:srgbClr val="FFC000"/>
                </a:solidFill>
              </a:rPr>
              <a:t>Засновник/керівник підприємства</a:t>
            </a:r>
            <a:r>
              <a:rPr lang="uk-UA" dirty="0"/>
              <a:t>. Приватний інтерес буде існувати у разі наявності службового чи представницького повноваження стосовно підприємства, установи, організації, в якій особа є засновником та/або керівником.</a:t>
            </a:r>
          </a:p>
          <a:p>
            <a:pPr algn="just">
              <a:buFont typeface="Wingdings" panose="05000000000000000000" pitchFamily="2" charset="2"/>
              <a:buChar char="q"/>
            </a:pPr>
            <a:endParaRPr lang="en-US" dirty="0" smtClean="0">
              <a:latin typeface="+mn-lt"/>
            </a:endParaRPr>
          </a:p>
          <a:p>
            <a:endParaRPr lang="uk-UA" dirty="0"/>
          </a:p>
        </p:txBody>
      </p:sp>
      <p:sp>
        <p:nvSpPr>
          <p:cNvPr id="5" name="Штрихова стрілка вправо 4"/>
          <p:cNvSpPr/>
          <p:nvPr/>
        </p:nvSpPr>
        <p:spPr>
          <a:xfrm>
            <a:off x="10163909" y="5785339"/>
            <a:ext cx="1063868" cy="668215"/>
          </a:xfrm>
          <a:prstGeom prst="striped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40535347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Іон">
  <a:themeElements>
    <a:clrScheme name="І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І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І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440</TotalTime>
  <Words>2230</Words>
  <Application>Microsoft Office PowerPoint</Application>
  <PresentationFormat>Широкий екран</PresentationFormat>
  <Paragraphs>107</Paragraphs>
  <Slides>17</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17</vt:i4>
      </vt:variant>
    </vt:vector>
  </HeadingPairs>
  <TitlesOfParts>
    <vt:vector size="22" baseType="lpstr">
      <vt:lpstr>Arial</vt:lpstr>
      <vt:lpstr>Century Gothic</vt:lpstr>
      <vt:lpstr>Wingdings</vt:lpstr>
      <vt:lpstr>Wingdings 3</vt:lpstr>
      <vt:lpstr>Іон</vt:lpstr>
      <vt:lpstr>КОНФЛІКТ ІНТЕРЕСІВ  НА ПІДПРИЄМСТВІ:  ШЛЯХИ ЗАПОБІГАННЯ, ВИЯВЛЕННЯ ТА ВРЕГУЛЮВАННЯ</vt:lpstr>
      <vt:lpstr>«Модуль 1» </vt:lpstr>
      <vt:lpstr>1. Про конфлікт інтересів</vt:lpstr>
      <vt:lpstr>2. Основні складові конфлікту інтересів.</vt:lpstr>
      <vt:lpstr> </vt:lpstr>
      <vt:lpstr>Приватним інтересом може вважатися будь-який як майновий, так і немайновий інтерес.  </vt:lpstr>
      <vt:lpstr>Типові обставини та ситуації, що свідчать про наявність приватного інтересу чи зумовлюють його виникнення.  </vt:lpstr>
      <vt:lpstr> </vt:lpstr>
      <vt:lpstr>Типові обставини та ситуації, що свідчать про наявність приватного інтересу чи зумовлюють його виникнення.</vt:lpstr>
      <vt:lpstr>Типові обставини та ситуації, що свідчать про наявність приватного інтересу чи зумовлюють його виникнення.</vt:lpstr>
      <vt:lpstr>Службові/представницькі повноваження. </vt:lpstr>
      <vt:lpstr>Службові/представницькі повноваження. </vt:lpstr>
      <vt:lpstr>Приклад</vt:lpstr>
      <vt:lpstr>Суперечність між приватним інтересом та повноваженнями</vt:lpstr>
      <vt:lpstr>3. Відмінність між потенційним та реальним конфліктом інтересів</vt:lpstr>
      <vt:lpstr>Приклад</vt:lpstr>
      <vt:lpstr>Далі «Модуль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Оцінка корупційних ризиків</dc:title>
  <dc:creator>Черевко Марина Олександрівна</dc:creator>
  <cp:lastModifiedBy>Черевко Марина Олександрівна</cp:lastModifiedBy>
  <cp:revision>40</cp:revision>
  <dcterms:created xsi:type="dcterms:W3CDTF">2024-10-11T07:11:42Z</dcterms:created>
  <dcterms:modified xsi:type="dcterms:W3CDTF">2025-04-18T12:15:45Z</dcterms:modified>
</cp:coreProperties>
</file>